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62" r:id="rId2"/>
    <p:sldId id="257" r:id="rId3"/>
    <p:sldId id="553" r:id="rId4"/>
    <p:sldId id="558" r:id="rId5"/>
    <p:sldId id="564" r:id="rId6"/>
    <p:sldId id="565" r:id="rId7"/>
    <p:sldId id="566" r:id="rId8"/>
    <p:sldId id="567" r:id="rId9"/>
    <p:sldId id="568" r:id="rId10"/>
    <p:sldId id="569" r:id="rId11"/>
    <p:sldId id="570" r:id="rId12"/>
    <p:sldId id="571" r:id="rId13"/>
    <p:sldId id="572" r:id="rId14"/>
    <p:sldId id="573" r:id="rId15"/>
    <p:sldId id="577" r:id="rId16"/>
    <p:sldId id="576" r:id="rId17"/>
    <p:sldId id="574" r:id="rId18"/>
    <p:sldId id="575" r:id="rId19"/>
    <p:sldId id="527" r:id="rId20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271" userDrawn="1">
          <p15:clr>
            <a:srgbClr val="A4A3A4"/>
          </p15:clr>
        </p15:guide>
        <p15:guide id="2" orient="horz" pos="62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AD4CE"/>
    <a:srgbClr val="EF806C"/>
    <a:srgbClr val="26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9" autoAdjust="0"/>
    <p:restoredTop sz="94660"/>
  </p:normalViewPr>
  <p:slideViewPr>
    <p:cSldViewPr snapToGrid="0">
      <p:cViewPr>
        <p:scale>
          <a:sx n="108" d="100"/>
          <a:sy n="108" d="100"/>
        </p:scale>
        <p:origin x="424" y="248"/>
      </p:cViewPr>
      <p:guideLst>
        <p:guide pos="11271"/>
        <p:guide orient="horz" pos="62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0000101010101" charset="-127"/>
                <a:ea typeface="나눔바른고딕" panose="020B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0000101010101" charset="-127"/>
                <a:ea typeface="나눔바른고딕" panose="020B0603020101020101"/>
              </a:defRPr>
            </a:lvl1pPr>
          </a:lstStyle>
          <a:p>
            <a:fld id="{E0D28AE1-52EF-4F41-963F-4115FF5966CB}" type="datetimeFigureOut">
              <a:rPr lang="ko-KR" altLang="en-US" smtClean="0"/>
              <a:pPr/>
              <a:t>2022. 6. 13.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0000101010101" charset="-127"/>
                <a:ea typeface="나눔바른고딕" panose="020B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0000101010101" charset="-127"/>
                <a:ea typeface="나눔바른고딕" panose="020B0603020101020101"/>
              </a:defRPr>
            </a:lvl1pPr>
          </a:lstStyle>
          <a:p>
            <a:fld id="{8B626350-6E21-487D-8181-0B65694442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374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61633" rtl="0" eaLnBrk="1" latinLnBrk="1" hangingPunct="1">
      <a:defRPr sz="1787" kern="1200">
        <a:solidFill>
          <a:schemeClr val="tx1"/>
        </a:solidFill>
        <a:latin typeface="나눔바른고딕" panose="020B0600000101010101" charset="-127"/>
        <a:ea typeface="나눔바른고딕" panose="020B0603020101020101"/>
        <a:cs typeface="+mn-cs"/>
      </a:defRPr>
    </a:lvl1pPr>
    <a:lvl2pPr marL="680817" algn="l" defTabSz="1361633" rtl="0" eaLnBrk="1" latinLnBrk="1" hangingPunct="1">
      <a:defRPr sz="1787" kern="1200">
        <a:solidFill>
          <a:schemeClr val="tx1"/>
        </a:solidFill>
        <a:latin typeface="나눔바른고딕" panose="020B0600000101010101" charset="-127"/>
        <a:ea typeface="나눔바른고딕" panose="020B0603020101020101"/>
        <a:cs typeface="+mn-cs"/>
      </a:defRPr>
    </a:lvl2pPr>
    <a:lvl3pPr marL="1361633" algn="l" defTabSz="1361633" rtl="0" eaLnBrk="1" latinLnBrk="1" hangingPunct="1">
      <a:defRPr sz="1787" kern="1200">
        <a:solidFill>
          <a:schemeClr val="tx1"/>
        </a:solidFill>
        <a:latin typeface="나눔바른고딕" panose="020B0600000101010101" charset="-127"/>
        <a:ea typeface="나눔바른고딕" panose="020B0603020101020101"/>
        <a:cs typeface="+mn-cs"/>
      </a:defRPr>
    </a:lvl3pPr>
    <a:lvl4pPr marL="2042450" algn="l" defTabSz="1361633" rtl="0" eaLnBrk="1" latinLnBrk="1" hangingPunct="1">
      <a:defRPr sz="1787" kern="1200">
        <a:solidFill>
          <a:schemeClr val="tx1"/>
        </a:solidFill>
        <a:latin typeface="나눔바른고딕" panose="020B0600000101010101" charset="-127"/>
        <a:ea typeface="나눔바른고딕" panose="020B0603020101020101"/>
        <a:cs typeface="+mn-cs"/>
      </a:defRPr>
    </a:lvl4pPr>
    <a:lvl5pPr marL="2723266" algn="l" defTabSz="1361633" rtl="0" eaLnBrk="1" latinLnBrk="1" hangingPunct="1">
      <a:defRPr sz="1787" kern="1200">
        <a:solidFill>
          <a:schemeClr val="tx1"/>
        </a:solidFill>
        <a:latin typeface="나눔바른고딕" panose="020B0600000101010101" charset="-127"/>
        <a:ea typeface="나눔바른고딕" panose="020B0603020101020101"/>
        <a:cs typeface="+mn-cs"/>
      </a:defRPr>
    </a:lvl5pPr>
    <a:lvl6pPr marL="3404083" algn="l" defTabSz="1361633" rtl="0" eaLnBrk="1" latinLnBrk="1" hangingPunct="1">
      <a:defRPr sz="1787" kern="1200">
        <a:solidFill>
          <a:schemeClr val="tx1"/>
        </a:solidFill>
        <a:latin typeface="+mn-lt"/>
        <a:ea typeface="+mn-ea"/>
        <a:cs typeface="+mn-cs"/>
      </a:defRPr>
    </a:lvl6pPr>
    <a:lvl7pPr marL="4084899" algn="l" defTabSz="1361633" rtl="0" eaLnBrk="1" latinLnBrk="1" hangingPunct="1">
      <a:defRPr sz="1787" kern="1200">
        <a:solidFill>
          <a:schemeClr val="tx1"/>
        </a:solidFill>
        <a:latin typeface="+mn-lt"/>
        <a:ea typeface="+mn-ea"/>
        <a:cs typeface="+mn-cs"/>
      </a:defRPr>
    </a:lvl7pPr>
    <a:lvl8pPr marL="4765716" algn="l" defTabSz="1361633" rtl="0" eaLnBrk="1" latinLnBrk="1" hangingPunct="1">
      <a:defRPr sz="1787" kern="1200">
        <a:solidFill>
          <a:schemeClr val="tx1"/>
        </a:solidFill>
        <a:latin typeface="+mn-lt"/>
        <a:ea typeface="+mn-ea"/>
        <a:cs typeface="+mn-cs"/>
      </a:defRPr>
    </a:lvl8pPr>
    <a:lvl9pPr marL="5446532" algn="l" defTabSz="1361633" rtl="0" eaLnBrk="1" latinLnBrk="1" hangingPunct="1">
      <a:defRPr sz="178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E463F-7F01-3E47-964F-92441DA242D1}" type="slidenum">
              <a:rPr kumimoji="1" lang="x-none" altLang="en-US" smtClean="0"/>
              <a:t>1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895368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E463F-7F01-3E47-964F-92441DA242D1}" type="slidenum">
              <a:rPr kumimoji="1" lang="x-none" altLang="en-US" smtClean="0"/>
              <a:t>2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90950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E463F-7F01-3E47-964F-92441DA242D1}" type="slidenum">
              <a:rPr kumimoji="1" lang="x-none" altLang="en-US" smtClean="0"/>
              <a:t>5</a:t>
            </a:fld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94700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4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6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4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7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1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4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12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4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8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B2B-066A-4C96-90B1-84F2E5024BFD}" type="datetimeFigureOut">
              <a:rPr lang="ko-KR" altLang="en-US" smtClean="0"/>
              <a:t>2022. 6. 13.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B9925-77A4-4AC4-942E-1A10C63A00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440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ea typeface="나눔바른고딕" panose="020B0603020101020101"/>
              </a:defRPr>
            </a:lvl1pPr>
          </a:lstStyle>
          <a:p>
            <a:fld id="{56BBAB2B-066A-4C96-90B1-84F2E5024BFD}" type="datetimeFigureOut">
              <a:rPr lang="ko-KR" altLang="en-US" smtClean="0"/>
              <a:pPr/>
              <a:t>2022. 6. 13.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ea typeface="나눔바른고딕" panose="020B0603020101020101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ea typeface="나눔바른고딕" panose="020B0603020101020101"/>
              </a:defRPr>
            </a:lvl1pPr>
          </a:lstStyle>
          <a:p>
            <a:fld id="{BFBB9925-77A4-4AC4-942E-1A10C63A00E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10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나눔바른고딕" panose="020B0603020101020101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나눔바른고딕" panose="020B0603020101020101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나눔바른고딕" panose="020B0603020101020101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나눔바른고딕" panose="020B0603020101020101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나눔바른고딕" panose="020B0603020101020101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나눔바른고딕" panose="020B0603020101020101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5">
            <a:extLst>
              <a:ext uri="{FF2B5EF4-FFF2-40B4-BE49-F238E27FC236}">
                <a16:creationId xmlns:a16="http://schemas.microsoft.com/office/drawing/2014/main" id="{38CFAEDD-AABB-E1CE-A63F-EAFDAD7342C9}"/>
              </a:ext>
            </a:extLst>
          </p:cNvPr>
          <p:cNvSpPr txBox="1"/>
          <p:nvPr/>
        </p:nvSpPr>
        <p:spPr>
          <a:xfrm>
            <a:off x="9144000" y="8573579"/>
            <a:ext cx="8396722" cy="64240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학과 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산업시스템공학</a:t>
            </a:r>
            <a:endParaRPr lang="en-US" altLang="ko-KR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3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박병현</a:t>
            </a:r>
            <a:endParaRPr lang="en-US" sz="3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7A467-DE9B-1C12-38BB-14C5C5597E59}"/>
              </a:ext>
            </a:extLst>
          </p:cNvPr>
          <p:cNvSpPr txBox="1"/>
          <p:nvPr/>
        </p:nvSpPr>
        <p:spPr>
          <a:xfrm>
            <a:off x="313995" y="6515100"/>
            <a:ext cx="105512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웹 프로그래밍 프로젝트 </a:t>
            </a:r>
            <a:endParaRPr kumimoji="1" lang="en-US" altLang="ko-KR" sz="5500" b="1" dirty="0">
              <a:solidFill>
                <a:srgbClr val="152C3A"/>
              </a:solidFill>
              <a:latin typeface="NanumSquare Bold"/>
              <a:ea typeface="NanumSquare ExtraBold" panose="020B0600000101010101" pitchFamily="34" charset="-127"/>
            </a:endParaRPr>
          </a:p>
          <a:p>
            <a:r>
              <a:rPr kumimoji="1" lang="en-US" altLang="ko-KR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[</a:t>
            </a:r>
            <a:r>
              <a:rPr kumimoji="1" lang="ko-KR" altLang="en-US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삼성 </a:t>
            </a:r>
            <a:r>
              <a:rPr kumimoji="1" lang="en-US" altLang="ko-KR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SW</a:t>
            </a:r>
            <a:r>
              <a:rPr kumimoji="1" lang="ko-KR" altLang="en-US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역량 테스트 기출 문제</a:t>
            </a:r>
            <a:r>
              <a:rPr kumimoji="1" lang="en-US" altLang="ko-KR" sz="5500" b="1" dirty="0">
                <a:solidFill>
                  <a:srgbClr val="152C3A"/>
                </a:solidFill>
                <a:latin typeface="NanumSquare Bold"/>
                <a:ea typeface="NanumSquare ExtraBold" panose="020B0600000101010101" pitchFamily="34" charset="-127"/>
              </a:rPr>
              <a:t>]</a:t>
            </a:r>
            <a:endParaRPr lang="ko-KR" altLang="en-US" sz="5500" b="1" dirty="0">
              <a:solidFill>
                <a:srgbClr val="152C3A"/>
              </a:solidFill>
              <a:latin typeface="NanumSquare Bold"/>
              <a:ea typeface="NanumSquare ExtraBold" panose="020B0600000101010101" pitchFamily="34" charset="-127"/>
            </a:endParaRPr>
          </a:p>
        </p:txBody>
      </p:sp>
      <p:pic>
        <p:nvPicPr>
          <p:cNvPr id="11" name="Google Shape;797;p46">
            <a:extLst>
              <a:ext uri="{FF2B5EF4-FFF2-40B4-BE49-F238E27FC236}">
                <a16:creationId xmlns:a16="http://schemas.microsoft.com/office/drawing/2014/main" id="{B894D99E-8193-D287-6240-4C94B3886A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5CBDDC5D-C4CD-8430-11D6-5821F4B1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62" y="-4198256"/>
            <a:ext cx="18433562" cy="104148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8984CA-8341-82BC-1142-094AFBE14CA1}"/>
              </a:ext>
            </a:extLst>
          </p:cNvPr>
          <p:cNvSpPr/>
          <p:nvPr/>
        </p:nvSpPr>
        <p:spPr>
          <a:xfrm>
            <a:off x="-145562" y="-3516923"/>
            <a:ext cx="18855593" cy="9733528"/>
          </a:xfrm>
          <a:prstGeom prst="rect">
            <a:avLst/>
          </a:prstGeom>
          <a:solidFill>
            <a:srgbClr val="152C3A">
              <a:alpha val="7615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10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기출 문제 페이지</a:t>
            </a:r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E586D0CD-DD2F-39B3-B819-C619FFD7B6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14" y="2402212"/>
            <a:ext cx="5080000" cy="5969000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3074ABED-DC6A-5539-D17C-653DF4BF9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704" y="2201985"/>
            <a:ext cx="4406900" cy="5981700"/>
          </a:xfrm>
          <a:prstGeom prst="rect">
            <a:avLst/>
          </a:prstGeom>
        </p:spPr>
      </p:pic>
      <p:pic>
        <p:nvPicPr>
          <p:cNvPr id="27" name="그림 26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BD80A1D-1BCB-A884-89BB-6015AE0EC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933" y="2266950"/>
            <a:ext cx="57658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94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11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기출 문제 페이지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E54C95E-F169-F9D3-8742-104A6B1C8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54" y="2478789"/>
            <a:ext cx="4267200" cy="18161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FD9D693-0DAE-C47F-BA11-A9E6FE59D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70" y="2510055"/>
            <a:ext cx="4216400" cy="198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743FD7-D435-EEF9-71B7-C4D67B5F2459}"/>
              </a:ext>
            </a:extLst>
          </p:cNvPr>
          <p:cNvSpPr txBox="1"/>
          <p:nvPr/>
        </p:nvSpPr>
        <p:spPr>
          <a:xfrm>
            <a:off x="2177427" y="4816773"/>
            <a:ext cx="302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</a:rPr>
              <a:t>버튼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클릭시</a:t>
            </a:r>
            <a:r>
              <a:rPr kumimoji="1" lang="ko-KR" altLang="en-US" sz="1100" dirty="0">
                <a:solidFill>
                  <a:srgbClr val="FF0000"/>
                </a:solidFill>
              </a:rPr>
              <a:t> 문제 정답 코드 링크 출력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29FDDB1-3173-03D3-1D3D-EA4EB73BA47E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676400" y="4223470"/>
            <a:ext cx="2014837" cy="59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F8EB473-360A-A39A-6397-15AA81FEDBFF}"/>
              </a:ext>
            </a:extLst>
          </p:cNvPr>
          <p:cNvSpPr txBox="1"/>
          <p:nvPr/>
        </p:nvSpPr>
        <p:spPr>
          <a:xfrm>
            <a:off x="6145268" y="4821636"/>
            <a:ext cx="302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</a:rPr>
              <a:t>필자의 </a:t>
            </a:r>
            <a:r>
              <a:rPr kumimoji="1" lang="ko-KR" altLang="en-US" sz="1100" dirty="0" err="1">
                <a:solidFill>
                  <a:srgbClr val="FF0000"/>
                </a:solidFill>
              </a:rPr>
              <a:t>깃허브</a:t>
            </a:r>
            <a:r>
              <a:rPr kumimoji="1" lang="ko-KR" altLang="en-US" sz="1100" dirty="0">
                <a:solidFill>
                  <a:srgbClr val="FF0000"/>
                </a:solidFill>
              </a:rPr>
              <a:t> 정답코드 주소 출력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19077C1-A365-5BD0-E6E1-3B219C2A6079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7659078" y="4358631"/>
            <a:ext cx="1330224" cy="46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359E381D-A761-BAFC-6DE4-DB5F338660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86" y="2221675"/>
            <a:ext cx="4483100" cy="5867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F1F9F8E-3F3C-E68C-1241-F7AF768A77AB}"/>
              </a:ext>
            </a:extLst>
          </p:cNvPr>
          <p:cNvSpPr txBox="1"/>
          <p:nvPr/>
        </p:nvSpPr>
        <p:spPr>
          <a:xfrm>
            <a:off x="10522276" y="7457449"/>
            <a:ext cx="302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</a:rPr>
              <a:t>통과된 정답코드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F3A01C-1A49-FFD3-D717-22D12698DE7A}"/>
              </a:ext>
            </a:extLst>
          </p:cNvPr>
          <p:cNvCxnSpPr>
            <a:cxnSpLocks/>
          </p:cNvCxnSpPr>
          <p:nvPr/>
        </p:nvCxnSpPr>
        <p:spPr>
          <a:xfrm flipV="1">
            <a:off x="11007969" y="6639556"/>
            <a:ext cx="1028117" cy="817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A53CE8A8-5429-826B-C5C0-201EA5DA7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758" y="5275955"/>
            <a:ext cx="5024432" cy="3188938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0D1D68-BF70-7C68-9D7B-D57491157F5C}"/>
              </a:ext>
            </a:extLst>
          </p:cNvPr>
          <p:cNvSpPr/>
          <p:nvPr/>
        </p:nvSpPr>
        <p:spPr>
          <a:xfrm>
            <a:off x="4584268" y="8477800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en-US" altLang="ko-KR" sz="21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Javascript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Code&gt;</a:t>
            </a:r>
          </a:p>
        </p:txBody>
      </p:sp>
    </p:spTree>
    <p:extLst>
      <p:ext uri="{BB962C8B-B14F-4D97-AF65-F5344CB8AC3E}">
        <p14:creationId xmlns:p14="http://schemas.microsoft.com/office/powerpoint/2010/main" val="167493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12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난이도별 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4267D5-4F9D-9069-EDA1-5A5F02F71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204640"/>
            <a:ext cx="11876605" cy="25672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421FBA-F7B9-B5B1-6266-49039025F877}"/>
              </a:ext>
            </a:extLst>
          </p:cNvPr>
          <p:cNvSpPr/>
          <p:nvPr/>
        </p:nvSpPr>
        <p:spPr>
          <a:xfrm>
            <a:off x="7774960" y="4826129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어려운 난이도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DCD910-E429-4C64-BD13-06343C1D3186}"/>
              </a:ext>
            </a:extLst>
          </p:cNvPr>
          <p:cNvSpPr txBox="1"/>
          <p:nvPr/>
        </p:nvSpPr>
        <p:spPr>
          <a:xfrm>
            <a:off x="11450380" y="3746536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2022-1-2.html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1AE8BE-533A-0D84-E937-3A96AC7E1590}"/>
              </a:ext>
            </a:extLst>
          </p:cNvPr>
          <p:cNvSpPr txBox="1"/>
          <p:nvPr/>
        </p:nvSpPr>
        <p:spPr>
          <a:xfrm>
            <a:off x="11450380" y="4003951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2022-2-1.html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5D669-6007-ECD2-5DDA-2E03AE59375A}"/>
              </a:ext>
            </a:extLst>
          </p:cNvPr>
          <p:cNvSpPr txBox="1"/>
          <p:nvPr/>
        </p:nvSpPr>
        <p:spPr>
          <a:xfrm>
            <a:off x="11450379" y="4275984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2021-2-1.html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5C544-D4A1-4265-5F5C-3E388B9560A6}"/>
              </a:ext>
            </a:extLst>
          </p:cNvPr>
          <p:cNvSpPr txBox="1"/>
          <p:nvPr/>
        </p:nvSpPr>
        <p:spPr>
          <a:xfrm>
            <a:off x="11448458" y="4483537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2021-1-2.html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6CDE58EC-93EC-3196-5344-F3F64CF72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02" y="5473279"/>
            <a:ext cx="12141200" cy="25273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FC177F8-6A70-3022-9AB7-6B3CEED4B480}"/>
              </a:ext>
            </a:extLst>
          </p:cNvPr>
          <p:cNvSpPr/>
          <p:nvPr/>
        </p:nvSpPr>
        <p:spPr>
          <a:xfrm>
            <a:off x="7974253" y="8040520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 난이도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3F35DB-C20D-A542-4F1B-BC558159B88A}"/>
              </a:ext>
            </a:extLst>
          </p:cNvPr>
          <p:cNvSpPr txBox="1"/>
          <p:nvPr/>
        </p:nvSpPr>
        <p:spPr>
          <a:xfrm>
            <a:off x="11448457" y="6919973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2022-1-1.html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4AF01-7701-FB25-AE34-CD38BB1F04C9}"/>
              </a:ext>
            </a:extLst>
          </p:cNvPr>
          <p:cNvSpPr txBox="1"/>
          <p:nvPr/>
        </p:nvSpPr>
        <p:spPr>
          <a:xfrm>
            <a:off x="11448456" y="7161243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2022-2-2.html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8E7530-3394-558F-0949-60822478E735}"/>
              </a:ext>
            </a:extLst>
          </p:cNvPr>
          <p:cNvSpPr txBox="1"/>
          <p:nvPr/>
        </p:nvSpPr>
        <p:spPr>
          <a:xfrm>
            <a:off x="11448456" y="7450106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2021-2-2.html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3016E7-F0D5-315D-31A0-DF33C525E9AD}"/>
              </a:ext>
            </a:extLst>
          </p:cNvPr>
          <p:cNvSpPr txBox="1"/>
          <p:nvPr/>
        </p:nvSpPr>
        <p:spPr>
          <a:xfrm>
            <a:off x="11448456" y="7709276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2021-1-1.html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334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1">
            <a:extLst>
              <a:ext uri="{FF2B5EF4-FFF2-40B4-BE49-F238E27FC236}">
                <a16:creationId xmlns:a16="http://schemas.microsoft.com/office/drawing/2014/main" id="{B126D932-6C2F-DF23-54BB-3CBF5798CE5E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13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난이도별 페이지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421FBA-F7B9-B5B1-6266-49039025F877}"/>
              </a:ext>
            </a:extLst>
          </p:cNvPr>
          <p:cNvSpPr/>
          <p:nvPr/>
        </p:nvSpPr>
        <p:spPr>
          <a:xfrm>
            <a:off x="7774960" y="6572867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쉬운 난이도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05C544-D4A1-4265-5F5C-3E388B9560A6}"/>
              </a:ext>
            </a:extLst>
          </p:cNvPr>
          <p:cNvSpPr txBox="1"/>
          <p:nvPr/>
        </p:nvSpPr>
        <p:spPr>
          <a:xfrm>
            <a:off x="11448458" y="4483537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2021-1-2.html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0F2CDC-5AAD-079C-3D0A-EF2ADDA30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4528671"/>
            <a:ext cx="12014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5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10AD6E9-3663-5771-7EAD-DD760256664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14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문제 페이지 </a:t>
            </a:r>
            <a:r>
              <a:rPr lang="en-US" altLang="ko-KR" sz="2400" b="1" dirty="0">
                <a:ea typeface="나눔바른고딕" panose="020B0603020101020101"/>
              </a:rPr>
              <a:t>–</a:t>
            </a:r>
            <a:r>
              <a:rPr lang="ko-KR" altLang="en-US" sz="2400" b="1" dirty="0">
                <a:ea typeface="나눔바른고딕" panose="020B0603020101020101"/>
              </a:rPr>
              <a:t> 문제 소개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76C8CEB-C690-0524-0C76-F84BA1D1A9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92" y="2402212"/>
            <a:ext cx="3911600" cy="596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4EA9CD-09E6-64A7-79FB-4E31F53C35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55" y="2402212"/>
            <a:ext cx="3759200" cy="59690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41383A4-A4B7-B829-5A3E-3AC37A7F24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20" y="2440312"/>
            <a:ext cx="3594100" cy="5930900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F0E073B4-654B-C1FF-7148-CFF312F31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386" y="2402212"/>
            <a:ext cx="37846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8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10AD6E9-3663-5771-7EAD-DD760256664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15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문제 페이지 </a:t>
            </a:r>
            <a:r>
              <a:rPr lang="en-US" altLang="ko-KR" sz="2400" b="1" dirty="0">
                <a:ea typeface="나눔바른고딕" panose="020B0603020101020101"/>
              </a:rPr>
              <a:t>–</a:t>
            </a:r>
            <a:r>
              <a:rPr lang="ko-KR" altLang="en-US" sz="2400" b="1" dirty="0">
                <a:ea typeface="나눔바른고딕" panose="020B0603020101020101"/>
              </a:rPr>
              <a:t> 문제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98B97D-F228-60F7-7C39-6102414E7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90" y="2402212"/>
            <a:ext cx="4114800" cy="5981700"/>
          </a:xfrm>
          <a:prstGeom prst="rect">
            <a:avLst/>
          </a:prstGeom>
        </p:spPr>
      </p:pic>
      <p:pic>
        <p:nvPicPr>
          <p:cNvPr id="12" name="그림 11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DF65F4C1-BBAD-5946-399B-09B041B0E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23" y="2491005"/>
            <a:ext cx="4114800" cy="59817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8BF2CC7-762E-3114-E0E8-53B28B6E0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56" y="2397364"/>
            <a:ext cx="4114800" cy="59436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DB52CCCE-75E1-5C79-4C8D-F054848F88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876" y="2397364"/>
            <a:ext cx="41148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2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10AD6E9-3663-5771-7EAD-DD760256664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16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418323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문제 페이지 </a:t>
            </a:r>
            <a:r>
              <a:rPr lang="en-US" altLang="ko-KR" sz="2400" b="1" dirty="0">
                <a:ea typeface="나눔바른고딕" panose="020B0603020101020101"/>
              </a:rPr>
              <a:t>–</a:t>
            </a:r>
            <a:r>
              <a:rPr lang="ko-KR" altLang="en-US" sz="2400" b="1" dirty="0">
                <a:ea typeface="나눔바른고딕" panose="020B0603020101020101"/>
              </a:rPr>
              <a:t> 입출력 방식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57E1B2-22FF-B6A4-C82F-8AA7ED49E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16" y="2266311"/>
            <a:ext cx="4902200" cy="59309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415A24-2FE3-95D3-1946-B08FF139D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016" y="2266311"/>
            <a:ext cx="5080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24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10AD6E9-3663-5771-7EAD-DD760256664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17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질문 페이지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444D8F71-7E56-6D77-6737-268ABD8F0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99" y="2530577"/>
            <a:ext cx="14670059" cy="62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4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">
            <a:extLst>
              <a:ext uri="{FF2B5EF4-FFF2-40B4-BE49-F238E27FC236}">
                <a16:creationId xmlns:a16="http://schemas.microsoft.com/office/drawing/2014/main" id="{910AD6E9-3663-5771-7EAD-DD760256664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18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질문 페이지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650B5C0-4CF0-8A3B-F807-1005CF99E7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72" y="2519780"/>
            <a:ext cx="14450165" cy="61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6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012FB0A-998B-4065-924E-FEC24D5AA601}"/>
              </a:ext>
            </a:extLst>
          </p:cNvPr>
          <p:cNvSpPr txBox="1"/>
          <p:nvPr/>
        </p:nvSpPr>
        <p:spPr>
          <a:xfrm>
            <a:off x="7128063" y="4174004"/>
            <a:ext cx="403187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ea typeface="나눔바른고딕" panose="020B0603020101020101"/>
              </a:rPr>
              <a:t>감사합니다</a:t>
            </a:r>
            <a:endParaRPr lang="en-US" altLang="ko-KR" sz="6000" b="1" dirty="0">
              <a:ea typeface="나눔바른고딕" panose="020B0603020101020101"/>
            </a:endParaRPr>
          </a:p>
          <a:p>
            <a:pPr algn="ctr"/>
            <a:r>
              <a:rPr lang="en-US" altLang="ko-KR" sz="6000" b="1" dirty="0">
                <a:ea typeface="나눔바른고딕" panose="020B0603020101020101"/>
              </a:rPr>
              <a:t>Q&amp;A</a:t>
            </a:r>
            <a:endParaRPr lang="ko-KR" altLang="en-US" sz="6000" b="1" dirty="0">
              <a:ea typeface="나눔바른고딕" panose="020B0603020101020101"/>
            </a:endParaRPr>
          </a:p>
        </p:txBody>
      </p:sp>
      <p:pic>
        <p:nvPicPr>
          <p:cNvPr id="3" name="Google Shape;797;p46">
            <a:extLst>
              <a:ext uri="{FF2B5EF4-FFF2-40B4-BE49-F238E27FC236}">
                <a16:creationId xmlns:a16="http://schemas.microsoft.com/office/drawing/2014/main" id="{6E3A416F-4E07-DD74-BFEC-566DAF873D3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09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6" y="9011821"/>
            <a:ext cx="16275387" cy="13768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005166" y="882003"/>
            <a:ext cx="9377968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6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Contents</a:t>
            </a:r>
            <a:endParaRPr lang="en-US" sz="36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201035" y="859442"/>
            <a:ext cx="664600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kern="0" spc="-100" dirty="0">
                <a:solidFill>
                  <a:srgbClr val="3C3C3C"/>
                </a:solidFill>
                <a:latin typeface="S-Core Dream 4 Regular" pitchFamily="34" charset="0"/>
                <a:cs typeface="S-Core Dream 4 Regular" pitchFamily="34" charset="0"/>
              </a:rPr>
              <a:t>0</a:t>
            </a:r>
            <a:r>
              <a:rPr lang="en-US" altLang="ko-KR" kern="0" spc="-100" dirty="0">
                <a:solidFill>
                  <a:srgbClr val="3C3C3C"/>
                </a:solidFill>
                <a:latin typeface="S-Core Dream 4 Regular" pitchFamily="34" charset="0"/>
                <a:ea typeface="나눔바른고딕" panose="020B0603020101020101"/>
                <a:cs typeface="S-Core Dream 4 Regular" pitchFamily="34" charset="0"/>
              </a:rPr>
              <a:t>2</a:t>
            </a:r>
            <a:endParaRPr lang="en-US" dirty="0"/>
          </a:p>
        </p:txBody>
      </p:sp>
      <p:pic>
        <p:nvPicPr>
          <p:cNvPr id="23" name="Google Shape;797;p46">
            <a:extLst>
              <a:ext uri="{FF2B5EF4-FFF2-40B4-BE49-F238E27FC236}">
                <a16:creationId xmlns:a16="http://schemas.microsoft.com/office/drawing/2014/main" id="{C878F465-C364-33C0-52A6-AF55E9CF91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그룹 1002">
            <a:extLst>
              <a:ext uri="{FF2B5EF4-FFF2-40B4-BE49-F238E27FC236}">
                <a16:creationId xmlns:a16="http://schemas.microsoft.com/office/drawing/2014/main" id="{1EFAA045-CAEC-0EDB-6F27-95F8C210D3DB}"/>
              </a:ext>
            </a:extLst>
          </p:cNvPr>
          <p:cNvGrpSpPr/>
          <p:nvPr/>
        </p:nvGrpSpPr>
        <p:grpSpPr>
          <a:xfrm>
            <a:off x="3793894" y="3069506"/>
            <a:ext cx="4997820" cy="2670416"/>
            <a:chOff x="1024211" y="1849281"/>
            <a:chExt cx="4997820" cy="2670416"/>
          </a:xfrm>
        </p:grpSpPr>
        <p:sp>
          <p:nvSpPr>
            <p:cNvPr id="67" name="Object 8">
              <a:extLst>
                <a:ext uri="{FF2B5EF4-FFF2-40B4-BE49-F238E27FC236}">
                  <a16:creationId xmlns:a16="http://schemas.microsoft.com/office/drawing/2014/main" id="{6F9674CA-AB15-A3A3-6C25-EE64657E3190}"/>
                </a:ext>
              </a:extLst>
            </p:cNvPr>
            <p:cNvSpPr txBox="1"/>
            <p:nvPr/>
          </p:nvSpPr>
          <p:spPr>
            <a:xfrm>
              <a:off x="1024211" y="1849281"/>
              <a:ext cx="3944578" cy="2670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01</a:t>
              </a:r>
              <a:endParaRPr lang="en-US" dirty="0"/>
            </a:p>
          </p:txBody>
        </p:sp>
        <p:grpSp>
          <p:nvGrpSpPr>
            <p:cNvPr id="68" name="그룹 1003">
              <a:extLst>
                <a:ext uri="{FF2B5EF4-FFF2-40B4-BE49-F238E27FC236}">
                  <a16:creationId xmlns:a16="http://schemas.microsoft.com/office/drawing/2014/main" id="{95C2CCDB-1D31-28D6-1304-12F6A216280C}"/>
                </a:ext>
              </a:extLst>
            </p:cNvPr>
            <p:cNvGrpSpPr/>
            <p:nvPr/>
          </p:nvGrpSpPr>
          <p:grpSpPr>
            <a:xfrm>
              <a:off x="1024211" y="1939530"/>
              <a:ext cx="4997820" cy="42685"/>
              <a:chOff x="1024211" y="1939530"/>
              <a:chExt cx="4997820" cy="42685"/>
            </a:xfrm>
          </p:grpSpPr>
          <p:pic>
            <p:nvPicPr>
              <p:cNvPr id="70" name="Object 9">
                <a:extLst>
                  <a:ext uri="{FF2B5EF4-FFF2-40B4-BE49-F238E27FC236}">
                    <a16:creationId xmlns:a16="http://schemas.microsoft.com/office/drawing/2014/main" id="{8BF9D76C-4A69-CD0D-A17F-79A2A20E8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211" y="1939530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69" name="Object 12">
              <a:extLst>
                <a:ext uri="{FF2B5EF4-FFF2-40B4-BE49-F238E27FC236}">
                  <a16:creationId xmlns:a16="http://schemas.microsoft.com/office/drawing/2014/main" id="{A20CACEC-08F0-1B7F-26A9-5477DCF31268}"/>
                </a:ext>
              </a:extLst>
            </p:cNvPr>
            <p:cNvSpPr txBox="1"/>
            <p:nvPr/>
          </p:nvSpPr>
          <p:spPr>
            <a:xfrm>
              <a:off x="3372050" y="2283522"/>
              <a:ext cx="1596739" cy="5638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ko-KR" altLang="en-US" b="1" kern="0" spc="-100" dirty="0">
                  <a:solidFill>
                    <a:srgbClr val="3C3C3C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프로젝트 배경 </a:t>
              </a:r>
              <a:endPara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grpSp>
        <p:nvGrpSpPr>
          <p:cNvPr id="71" name="그룹 1004">
            <a:extLst>
              <a:ext uri="{FF2B5EF4-FFF2-40B4-BE49-F238E27FC236}">
                <a16:creationId xmlns:a16="http://schemas.microsoft.com/office/drawing/2014/main" id="{5D3A0F62-8491-193D-30D3-D01E09675F6F}"/>
              </a:ext>
            </a:extLst>
          </p:cNvPr>
          <p:cNvGrpSpPr/>
          <p:nvPr/>
        </p:nvGrpSpPr>
        <p:grpSpPr>
          <a:xfrm>
            <a:off x="3793894" y="5301019"/>
            <a:ext cx="4997820" cy="2670416"/>
            <a:chOff x="1024211" y="4080794"/>
            <a:chExt cx="4997820" cy="2670416"/>
          </a:xfrm>
        </p:grpSpPr>
        <p:sp>
          <p:nvSpPr>
            <p:cNvPr id="72" name="Object 15">
              <a:extLst>
                <a:ext uri="{FF2B5EF4-FFF2-40B4-BE49-F238E27FC236}">
                  <a16:creationId xmlns:a16="http://schemas.microsoft.com/office/drawing/2014/main" id="{C0C939DB-F356-984F-7A88-43BD16EAE454}"/>
                </a:ext>
              </a:extLst>
            </p:cNvPr>
            <p:cNvSpPr txBox="1"/>
            <p:nvPr/>
          </p:nvSpPr>
          <p:spPr>
            <a:xfrm>
              <a:off x="1024211" y="4080794"/>
              <a:ext cx="3944578" cy="2670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02</a:t>
              </a:r>
              <a:endParaRPr lang="en-US" dirty="0"/>
            </a:p>
          </p:txBody>
        </p:sp>
        <p:grpSp>
          <p:nvGrpSpPr>
            <p:cNvPr id="73" name="그룹 1005">
              <a:extLst>
                <a:ext uri="{FF2B5EF4-FFF2-40B4-BE49-F238E27FC236}">
                  <a16:creationId xmlns:a16="http://schemas.microsoft.com/office/drawing/2014/main" id="{F46C83C2-9F3B-D245-3217-F88C93729D2B}"/>
                </a:ext>
              </a:extLst>
            </p:cNvPr>
            <p:cNvGrpSpPr/>
            <p:nvPr/>
          </p:nvGrpSpPr>
          <p:grpSpPr>
            <a:xfrm>
              <a:off x="1024211" y="4171043"/>
              <a:ext cx="4997820" cy="42685"/>
              <a:chOff x="1024211" y="4171043"/>
              <a:chExt cx="4997820" cy="42685"/>
            </a:xfrm>
          </p:grpSpPr>
          <p:pic>
            <p:nvPicPr>
              <p:cNvPr id="75" name="Object 16">
                <a:extLst>
                  <a:ext uri="{FF2B5EF4-FFF2-40B4-BE49-F238E27FC236}">
                    <a16:creationId xmlns:a16="http://schemas.microsoft.com/office/drawing/2014/main" id="{C5D209C8-D417-FEF3-4262-237AE0D49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211" y="4171043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74" name="Object 19">
              <a:extLst>
                <a:ext uri="{FF2B5EF4-FFF2-40B4-BE49-F238E27FC236}">
                  <a16:creationId xmlns:a16="http://schemas.microsoft.com/office/drawing/2014/main" id="{EC181DC4-29FC-EBF8-A634-CCE9EF310AD2}"/>
                </a:ext>
              </a:extLst>
            </p:cNvPr>
            <p:cNvSpPr txBox="1"/>
            <p:nvPr/>
          </p:nvSpPr>
          <p:spPr>
            <a:xfrm>
              <a:off x="2304418" y="4503836"/>
              <a:ext cx="2685714" cy="5638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endParaRPr lang="en-US" dirty="0"/>
            </a:p>
          </p:txBody>
        </p:sp>
      </p:grpSp>
      <p:grpSp>
        <p:nvGrpSpPr>
          <p:cNvPr id="76" name="그룹 1006">
            <a:extLst>
              <a:ext uri="{FF2B5EF4-FFF2-40B4-BE49-F238E27FC236}">
                <a16:creationId xmlns:a16="http://schemas.microsoft.com/office/drawing/2014/main" id="{60A03C13-BA32-A9F0-9CF7-C75F1FC03F69}"/>
              </a:ext>
            </a:extLst>
          </p:cNvPr>
          <p:cNvGrpSpPr/>
          <p:nvPr/>
        </p:nvGrpSpPr>
        <p:grpSpPr>
          <a:xfrm>
            <a:off x="9412489" y="3052509"/>
            <a:ext cx="4997820" cy="2670416"/>
            <a:chOff x="1024211" y="6312307"/>
            <a:chExt cx="4997820" cy="2670416"/>
          </a:xfrm>
        </p:grpSpPr>
        <p:sp>
          <p:nvSpPr>
            <p:cNvPr id="77" name="Object 22">
              <a:extLst>
                <a:ext uri="{FF2B5EF4-FFF2-40B4-BE49-F238E27FC236}">
                  <a16:creationId xmlns:a16="http://schemas.microsoft.com/office/drawing/2014/main" id="{A0F42C47-9FDC-F2F1-8A54-451805E53B3F}"/>
                </a:ext>
              </a:extLst>
            </p:cNvPr>
            <p:cNvSpPr txBox="1"/>
            <p:nvPr/>
          </p:nvSpPr>
          <p:spPr>
            <a:xfrm>
              <a:off x="1024211" y="6312307"/>
              <a:ext cx="3944578" cy="2670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03</a:t>
              </a:r>
              <a:endParaRPr lang="en-US" dirty="0"/>
            </a:p>
          </p:txBody>
        </p:sp>
        <p:grpSp>
          <p:nvGrpSpPr>
            <p:cNvPr id="78" name="그룹 1007">
              <a:extLst>
                <a:ext uri="{FF2B5EF4-FFF2-40B4-BE49-F238E27FC236}">
                  <a16:creationId xmlns:a16="http://schemas.microsoft.com/office/drawing/2014/main" id="{51E7AAF3-AA6A-15F1-E454-9A713E0589A9}"/>
                </a:ext>
              </a:extLst>
            </p:cNvPr>
            <p:cNvGrpSpPr/>
            <p:nvPr/>
          </p:nvGrpSpPr>
          <p:grpSpPr>
            <a:xfrm>
              <a:off x="1024211" y="6402557"/>
              <a:ext cx="4997820" cy="42685"/>
              <a:chOff x="1024211" y="6402557"/>
              <a:chExt cx="4997820" cy="42685"/>
            </a:xfrm>
          </p:grpSpPr>
          <p:pic>
            <p:nvPicPr>
              <p:cNvPr id="80" name="Object 23">
                <a:extLst>
                  <a:ext uri="{FF2B5EF4-FFF2-40B4-BE49-F238E27FC236}">
                    <a16:creationId xmlns:a16="http://schemas.microsoft.com/office/drawing/2014/main" id="{AED601B3-B536-87A6-2B05-D001736679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211" y="6402557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79" name="Object 26">
              <a:extLst>
                <a:ext uri="{FF2B5EF4-FFF2-40B4-BE49-F238E27FC236}">
                  <a16:creationId xmlns:a16="http://schemas.microsoft.com/office/drawing/2014/main" id="{038BDD65-7088-F0C8-0A87-9D8E8379B9D6}"/>
                </a:ext>
              </a:extLst>
            </p:cNvPr>
            <p:cNvSpPr txBox="1"/>
            <p:nvPr/>
          </p:nvSpPr>
          <p:spPr>
            <a:xfrm>
              <a:off x="2449270" y="6692665"/>
              <a:ext cx="2685714" cy="5638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en-US" altLang="ko-KR" b="1" dirty="0"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Version History</a:t>
              </a:r>
              <a:endPara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grpSp>
        <p:nvGrpSpPr>
          <p:cNvPr id="81" name="그룹 1008">
            <a:extLst>
              <a:ext uri="{FF2B5EF4-FFF2-40B4-BE49-F238E27FC236}">
                <a16:creationId xmlns:a16="http://schemas.microsoft.com/office/drawing/2014/main" id="{5B1AEE20-36C1-22B9-3A0E-DF92AEF97A9B}"/>
              </a:ext>
            </a:extLst>
          </p:cNvPr>
          <p:cNvGrpSpPr/>
          <p:nvPr/>
        </p:nvGrpSpPr>
        <p:grpSpPr>
          <a:xfrm>
            <a:off x="9412489" y="5301019"/>
            <a:ext cx="4997820" cy="2670416"/>
            <a:chOff x="6643947" y="1849281"/>
            <a:chExt cx="4997820" cy="2670416"/>
          </a:xfrm>
        </p:grpSpPr>
        <p:sp>
          <p:nvSpPr>
            <p:cNvPr id="82" name="Object 29">
              <a:extLst>
                <a:ext uri="{FF2B5EF4-FFF2-40B4-BE49-F238E27FC236}">
                  <a16:creationId xmlns:a16="http://schemas.microsoft.com/office/drawing/2014/main" id="{92C1A783-7466-6E21-C357-0C87452913FC}"/>
                </a:ext>
              </a:extLst>
            </p:cNvPr>
            <p:cNvSpPr txBox="1"/>
            <p:nvPr/>
          </p:nvSpPr>
          <p:spPr>
            <a:xfrm>
              <a:off x="6643947" y="1849281"/>
              <a:ext cx="3944578" cy="2670416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0700" kern="0" spc="1400" dirty="0">
                  <a:solidFill>
                    <a:srgbClr val="3C3C3C"/>
                  </a:solidFill>
                  <a:latin typeface="Bebas" pitchFamily="34" charset="0"/>
                  <a:cs typeface="Bebas" pitchFamily="34" charset="0"/>
                </a:rPr>
                <a:t>04</a:t>
              </a:r>
              <a:endParaRPr lang="en-US" dirty="0"/>
            </a:p>
          </p:txBody>
        </p:sp>
        <p:grpSp>
          <p:nvGrpSpPr>
            <p:cNvPr id="83" name="그룹 1009">
              <a:extLst>
                <a:ext uri="{FF2B5EF4-FFF2-40B4-BE49-F238E27FC236}">
                  <a16:creationId xmlns:a16="http://schemas.microsoft.com/office/drawing/2014/main" id="{93FA6CD6-B2A9-0F01-2291-7298A0F2265D}"/>
                </a:ext>
              </a:extLst>
            </p:cNvPr>
            <p:cNvGrpSpPr/>
            <p:nvPr/>
          </p:nvGrpSpPr>
          <p:grpSpPr>
            <a:xfrm>
              <a:off x="6643947" y="1939530"/>
              <a:ext cx="4997820" cy="42685"/>
              <a:chOff x="6643947" y="1939530"/>
              <a:chExt cx="4997820" cy="42685"/>
            </a:xfrm>
          </p:grpSpPr>
          <p:pic>
            <p:nvPicPr>
              <p:cNvPr id="85" name="Object 30">
                <a:extLst>
                  <a:ext uri="{FF2B5EF4-FFF2-40B4-BE49-F238E27FC236}">
                    <a16:creationId xmlns:a16="http://schemas.microsoft.com/office/drawing/2014/main" id="{25BCF7F3-A73F-D189-5ECC-8EF22237CA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643947" y="1939530"/>
                <a:ext cx="4997820" cy="42685"/>
              </a:xfrm>
              <a:prstGeom prst="rect">
                <a:avLst/>
              </a:prstGeom>
            </p:spPr>
          </p:pic>
        </p:grpSp>
        <p:sp>
          <p:nvSpPr>
            <p:cNvPr id="84" name="Object 33">
              <a:extLst>
                <a:ext uri="{FF2B5EF4-FFF2-40B4-BE49-F238E27FC236}">
                  <a16:creationId xmlns:a16="http://schemas.microsoft.com/office/drawing/2014/main" id="{8004CD8A-945B-144C-96B0-7287A13792B2}"/>
                </a:ext>
              </a:extLst>
            </p:cNvPr>
            <p:cNvSpPr txBox="1"/>
            <p:nvPr/>
          </p:nvSpPr>
          <p:spPr>
            <a:xfrm>
              <a:off x="7800000" y="2271187"/>
              <a:ext cx="2685714" cy="5638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r"/>
              <a:r>
                <a:rPr lang="ko-KR" altLang="en-US" sz="1800" b="1" kern="0" spc="-100" dirty="0">
                  <a:solidFill>
                    <a:srgbClr val="3C3C3C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  <a:cs typeface="S-Core Dream 3 Light" pitchFamily="34" charset="0"/>
                </a:rPr>
                <a:t>프로젝트 결과</a:t>
              </a:r>
              <a:endParaRPr lang="en-US" b="1" dirty="0"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</p:grpSp>
      <p:sp>
        <p:nvSpPr>
          <p:cNvPr id="96" name="Object 26">
            <a:extLst>
              <a:ext uri="{FF2B5EF4-FFF2-40B4-BE49-F238E27FC236}">
                <a16:creationId xmlns:a16="http://schemas.microsoft.com/office/drawing/2014/main" id="{D44CE579-31A9-51FE-C3F0-7786A55E6B9C}"/>
              </a:ext>
            </a:extLst>
          </p:cNvPr>
          <p:cNvSpPr txBox="1"/>
          <p:nvPr/>
        </p:nvSpPr>
        <p:spPr>
          <a:xfrm>
            <a:off x="5917394" y="5764063"/>
            <a:ext cx="1717641" cy="563814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목표</a:t>
            </a:r>
            <a:endParaRPr 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51">
            <a:extLst>
              <a:ext uri="{FF2B5EF4-FFF2-40B4-BE49-F238E27FC236}">
                <a16:creationId xmlns:a16="http://schemas.microsoft.com/office/drawing/2014/main" id="{78EC72C6-0DEA-8E49-4E9F-5EC27AA3031A}"/>
              </a:ext>
            </a:extLst>
          </p:cNvPr>
          <p:cNvSpPr/>
          <p:nvPr/>
        </p:nvSpPr>
        <p:spPr>
          <a:xfrm>
            <a:off x="457200" y="1332168"/>
            <a:ext cx="17077052" cy="5728147"/>
          </a:xfrm>
          <a:prstGeom prst="roundRect">
            <a:avLst>
              <a:gd name="adj" fmla="val 3072"/>
            </a:avLst>
          </a:prstGeom>
          <a:solidFill>
            <a:schemeClr val="bg1">
              <a:lumMod val="95000"/>
            </a:schemeClr>
          </a:solidFill>
          <a:ln w="28575">
            <a:solidFill>
              <a:srgbClr val="152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0150" lvl="2" indent="-285750">
              <a:buFontTx/>
              <a:buChar char="-"/>
            </a:pPr>
            <a:endParaRPr lang="en-US" altLang="ko-KR" sz="18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1CB69BC-C7F9-82F4-DB89-2C43AEE5C43B}"/>
              </a:ext>
            </a:extLst>
          </p:cNvPr>
          <p:cNvSpPr txBox="1"/>
          <p:nvPr/>
        </p:nvSpPr>
        <p:spPr>
          <a:xfrm>
            <a:off x="794695" y="495300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프로젝트 배경</a:t>
            </a:r>
            <a:endParaRPr lang="en-US" sz="2800" b="1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FB0F849A-6F13-AA1C-FF2E-39F875530C41}"/>
              </a:ext>
            </a:extLst>
          </p:cNvPr>
          <p:cNvSpPr txBox="1"/>
          <p:nvPr/>
        </p:nvSpPr>
        <p:spPr>
          <a:xfrm>
            <a:off x="16201033" y="591329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800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  <a:cs typeface="S-Core Dream 4 Regular" pitchFamily="34" charset="0"/>
              </a:rPr>
              <a:t>03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0E20C93-0B65-9F0C-C295-D1EEFF874E8B}"/>
              </a:ext>
            </a:extLst>
          </p:cNvPr>
          <p:cNvGrpSpPr/>
          <p:nvPr/>
        </p:nvGrpSpPr>
        <p:grpSpPr>
          <a:xfrm flipV="1">
            <a:off x="753748" y="983004"/>
            <a:ext cx="16780504" cy="45719"/>
            <a:chOff x="1801033" y="5437195"/>
            <a:chExt cx="4209524" cy="42685"/>
          </a:xfrm>
        </p:grpSpPr>
        <p:pic>
          <p:nvPicPr>
            <p:cNvPr id="9" name="Object 12">
              <a:extLst>
                <a:ext uri="{FF2B5EF4-FFF2-40B4-BE49-F238E27FC236}">
                  <a16:creationId xmlns:a16="http://schemas.microsoft.com/office/drawing/2014/main" id="{D3EBAFBF-3657-B83A-45FD-10463ABA9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D95E5C4-52C0-CE14-C034-43AEA979EF04}"/>
              </a:ext>
            </a:extLst>
          </p:cNvPr>
          <p:cNvSpPr txBox="1"/>
          <p:nvPr/>
        </p:nvSpPr>
        <p:spPr>
          <a:xfrm>
            <a:off x="4585495" y="8172148"/>
            <a:ext cx="9157447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3600" b="1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삼성 코딩테스트 </a:t>
            </a:r>
            <a:r>
              <a:rPr kumimoji="1" lang="ko-KR" altLang="en-US" sz="3600" b="1" dirty="0">
                <a:solidFill>
                  <a:srgbClr val="C00000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기출문제 접근</a:t>
            </a:r>
            <a:r>
              <a:rPr kumimoji="1" lang="ko-KR" altLang="en-US" sz="3600" b="1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의 어려움</a:t>
            </a:r>
            <a:endParaRPr kumimoji="1" lang="en-US" altLang="ko-KR" sz="3600" b="1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7B103BA4-3982-F843-00EA-924562E1984D}"/>
              </a:ext>
            </a:extLst>
          </p:cNvPr>
          <p:cNvGrpSpPr/>
          <p:nvPr/>
        </p:nvGrpSpPr>
        <p:grpSpPr>
          <a:xfrm>
            <a:off x="672142" y="9559648"/>
            <a:ext cx="17022837" cy="45719"/>
            <a:chOff x="1005164" y="9011819"/>
            <a:chExt cx="16275387" cy="13769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05135749-21FD-B8D0-6B01-9DAC7CF84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DE54D91-D6B4-CDC7-848A-33804412BBED}"/>
              </a:ext>
            </a:extLst>
          </p:cNvPr>
          <p:cNvSpPr txBox="1"/>
          <p:nvPr/>
        </p:nvSpPr>
        <p:spPr>
          <a:xfrm>
            <a:off x="457200" y="1866900"/>
            <a:ext cx="5912615" cy="290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코딩테스트 난이도 증가</a:t>
            </a:r>
            <a:endParaRPr lang="en-US" altLang="ko-KR" sz="24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6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en-US" altLang="ko-KR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IT 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수요가 </a:t>
            </a:r>
            <a:r>
              <a:rPr lang="ko-KR" altLang="en-US" sz="2100" dirty="0" err="1">
                <a:latin typeface="NanumSquare Bold" panose="020B0600000101010101" pitchFamily="50" charset="-127"/>
                <a:ea typeface="NanumSquare Bold" panose="020B0600000101010101" pitchFamily="50" charset="-127"/>
              </a:rPr>
              <a:t>증가함에따라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 코딩테스트 난이도 또한 증가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금융권 </a:t>
            </a:r>
            <a:r>
              <a:rPr lang="en-US" altLang="ko-KR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IT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개발 또한 코딩테스트 도입 및 난이도 증가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카카오 코딩테스트 문제는 </a:t>
            </a:r>
            <a:r>
              <a:rPr lang="ko-KR" altLang="en-US" sz="2100" dirty="0" err="1">
                <a:latin typeface="NanumSquare Bold" panose="020B0600000101010101" pitchFamily="50" charset="-127"/>
                <a:ea typeface="NanumSquare Bold" panose="020B0600000101010101" pitchFamily="50" charset="-127"/>
              </a:rPr>
              <a:t>정답률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r>
              <a:rPr lang="en-US" altLang="ko-KR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1%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채 안되는 문제 출제</a:t>
            </a:r>
            <a:endParaRPr lang="en-US" altLang="ko-KR" sz="2100" baseline="300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endParaRPr lang="en-US" altLang="ko-KR" sz="1600" baseline="300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endParaRPr lang="en-US" altLang="ko-KR" sz="16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4" name="모서리가 둥근 직사각형 15">
            <a:extLst>
              <a:ext uri="{FF2B5EF4-FFF2-40B4-BE49-F238E27FC236}">
                <a16:creationId xmlns:a16="http://schemas.microsoft.com/office/drawing/2014/main" id="{9F29CA84-0799-FAA8-D2F7-A8D94453EEB7}"/>
              </a:ext>
            </a:extLst>
          </p:cNvPr>
          <p:cNvSpPr/>
          <p:nvPr/>
        </p:nvSpPr>
        <p:spPr>
          <a:xfrm>
            <a:off x="457199" y="1168929"/>
            <a:ext cx="17077051" cy="589471"/>
          </a:xfrm>
          <a:prstGeom prst="roundRect">
            <a:avLst>
              <a:gd name="adj" fmla="val 17138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코딩테스트 현황</a:t>
            </a:r>
            <a:endParaRPr kumimoji="1" lang="ko-Kore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745E1E-DC75-4959-0303-82B57B3F04EA}"/>
              </a:ext>
            </a:extLst>
          </p:cNvPr>
          <p:cNvSpPr txBox="1"/>
          <p:nvPr/>
        </p:nvSpPr>
        <p:spPr>
          <a:xfrm>
            <a:off x="6315616" y="1846319"/>
            <a:ext cx="5419184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“</a:t>
            </a:r>
            <a:r>
              <a:rPr lang="ko-KR" altLang="en-US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삼성</a:t>
            </a:r>
            <a:r>
              <a:rPr lang="en-US" altLang="ko-KR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”</a:t>
            </a:r>
            <a:r>
              <a:rPr lang="ko-KR" altLang="en-US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 </a:t>
            </a:r>
            <a:r>
              <a:rPr lang="en-US" altLang="ko-KR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1</a:t>
            </a:r>
            <a:r>
              <a:rPr lang="ko-KR" altLang="en-US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개만 풀면 합격</a:t>
            </a: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삼성의 경우 </a:t>
            </a:r>
            <a:r>
              <a:rPr lang="en-US" altLang="ko-KR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2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문제 중 </a:t>
            </a:r>
            <a:r>
              <a:rPr lang="en-US" altLang="ko-KR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1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문제만 풀어도 합격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코딩테스트를 위한 학원 증가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cxnSp>
        <p:nvCxnSpPr>
          <p:cNvPr id="16" name="직선 연결선[R] 4">
            <a:extLst>
              <a:ext uri="{FF2B5EF4-FFF2-40B4-BE49-F238E27FC236}">
                <a16:creationId xmlns:a16="http://schemas.microsoft.com/office/drawing/2014/main" id="{D002CC15-34CB-62B8-9211-7BF06DF48AF3}"/>
              </a:ext>
            </a:extLst>
          </p:cNvPr>
          <p:cNvCxnSpPr/>
          <p:nvPr/>
        </p:nvCxnSpPr>
        <p:spPr>
          <a:xfrm flipH="1">
            <a:off x="6251087" y="1855391"/>
            <a:ext cx="22547" cy="5019590"/>
          </a:xfrm>
          <a:prstGeom prst="line">
            <a:avLst/>
          </a:prstGeom>
          <a:ln>
            <a:solidFill>
              <a:srgbClr val="152C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아래쪽 화살표[D] 8">
            <a:extLst>
              <a:ext uri="{FF2B5EF4-FFF2-40B4-BE49-F238E27FC236}">
                <a16:creationId xmlns:a16="http://schemas.microsoft.com/office/drawing/2014/main" id="{7E514808-6865-1169-0C53-92A2B00D5916}"/>
              </a:ext>
            </a:extLst>
          </p:cNvPr>
          <p:cNvSpPr/>
          <p:nvPr/>
        </p:nvSpPr>
        <p:spPr>
          <a:xfrm>
            <a:off x="7829299" y="7241018"/>
            <a:ext cx="2209800" cy="812819"/>
          </a:xfrm>
          <a:prstGeom prst="downArrow">
            <a:avLst>
              <a:gd name="adj1" fmla="val 60345"/>
              <a:gd name="adj2" fmla="val 50000"/>
            </a:avLst>
          </a:prstGeom>
          <a:solidFill>
            <a:srgbClr val="152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4">
            <a:extLst>
              <a:ext uri="{FF2B5EF4-FFF2-40B4-BE49-F238E27FC236}">
                <a16:creationId xmlns:a16="http://schemas.microsoft.com/office/drawing/2014/main" id="{3E5C023C-9862-E1A7-685F-E27ABF131DB5}"/>
              </a:ext>
            </a:extLst>
          </p:cNvPr>
          <p:cNvCxnSpPr/>
          <p:nvPr/>
        </p:nvCxnSpPr>
        <p:spPr>
          <a:xfrm flipH="1">
            <a:off x="11806280" y="1855391"/>
            <a:ext cx="22547" cy="5019590"/>
          </a:xfrm>
          <a:prstGeom prst="line">
            <a:avLst/>
          </a:prstGeom>
          <a:ln>
            <a:solidFill>
              <a:srgbClr val="152C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2DE309-0827-0687-B1F5-94A8067ACB32}"/>
              </a:ext>
            </a:extLst>
          </p:cNvPr>
          <p:cNvSpPr txBox="1"/>
          <p:nvPr/>
        </p:nvSpPr>
        <p:spPr>
          <a:xfrm>
            <a:off x="11971947" y="1846319"/>
            <a:ext cx="5419184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24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삼성 기출 문제의 중요성</a:t>
            </a: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기출과 비슷한 로직을 가진 문제 다수 출제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보안의 이유로 삼성 코딩테스트 문제는 모두 </a:t>
            </a:r>
            <a:r>
              <a:rPr lang="ko-KR" altLang="en-US" sz="2100" dirty="0" err="1">
                <a:latin typeface="NanumSquare Bold" panose="020B0600000101010101" pitchFamily="50" charset="-127"/>
                <a:ea typeface="NanumSquare Bold" panose="020B0600000101010101" pitchFamily="50" charset="-127"/>
              </a:rPr>
              <a:t>복기된</a:t>
            </a:r>
            <a:r>
              <a:rPr lang="ko-KR" altLang="en-US" sz="2100" dirty="0">
                <a:latin typeface="NanumSquare Bold" panose="020B0600000101010101" pitchFamily="50" charset="-127"/>
                <a:ea typeface="NanumSquare Bold" panose="020B0600000101010101" pitchFamily="50" charset="-127"/>
              </a:rPr>
              <a:t> 상태의 문제로 존재</a:t>
            </a:r>
            <a:endParaRPr lang="en-US" altLang="ko-KR" sz="2100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pic>
        <p:nvPicPr>
          <p:cNvPr id="33" name="Google Shape;797;p46">
            <a:extLst>
              <a:ext uri="{FF2B5EF4-FFF2-40B4-BE49-F238E27FC236}">
                <a16:creationId xmlns:a16="http://schemas.microsoft.com/office/drawing/2014/main" id="{34977E8C-1729-74E7-229B-C8A630BA67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760" t="36781" r="16944" b="29745"/>
          <a:stretch/>
        </p:blipFill>
        <p:spPr>
          <a:xfrm>
            <a:off x="16452754" y="9541370"/>
            <a:ext cx="1835246" cy="9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128C09-58B2-8B1D-970A-45DE9B8FC32F}"/>
              </a:ext>
            </a:extLst>
          </p:cNvPr>
          <p:cNvSpPr txBox="1"/>
          <p:nvPr/>
        </p:nvSpPr>
        <p:spPr>
          <a:xfrm>
            <a:off x="4039698" y="7770269"/>
            <a:ext cx="10641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rgbClr val="152C3A"/>
                </a:solidFill>
                <a:ea typeface="나눔바른고딕" panose="020B0603020101020101"/>
              </a:rPr>
              <a:t>[                                  ]</a:t>
            </a:r>
            <a:endParaRPr lang="ko-KR" altLang="en-US" sz="9600" dirty="0">
              <a:solidFill>
                <a:srgbClr val="152C3A"/>
              </a:solidFill>
              <a:ea typeface="나눔바른고딕" panose="020B060302010102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071CCA-7BF6-68E3-8951-CED6B56DF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17" y="3488108"/>
            <a:ext cx="3771900" cy="3190164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3060863E-310C-56C1-D95A-B6510E625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82" y="4362068"/>
            <a:ext cx="4257822" cy="263567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D3F0E75-34B9-CAB0-F75D-9236812F4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520" y="4004729"/>
            <a:ext cx="2397577" cy="19904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8B684A-BDA3-0D02-9CE9-4A6FB07E6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781" y="3969163"/>
            <a:ext cx="2059963" cy="202600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3676B2-F731-6274-678A-CC74517C5C96}"/>
              </a:ext>
            </a:extLst>
          </p:cNvPr>
          <p:cNvSpPr txBox="1"/>
          <p:nvPr/>
        </p:nvSpPr>
        <p:spPr>
          <a:xfrm>
            <a:off x="14985902" y="6214890"/>
            <a:ext cx="245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022</a:t>
            </a:r>
            <a:r>
              <a:rPr kumimoji="1" lang="ko-KR" altLang="en-US" dirty="0"/>
              <a:t> 상반기 오전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98D6BB-B9E7-9AE9-5FD3-BB6BF02E6098}"/>
              </a:ext>
            </a:extLst>
          </p:cNvPr>
          <p:cNvSpPr txBox="1"/>
          <p:nvPr/>
        </p:nvSpPr>
        <p:spPr>
          <a:xfrm>
            <a:off x="12227818" y="6214890"/>
            <a:ext cx="2453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2</a:t>
            </a:r>
            <a:r>
              <a:rPr kumimoji="1" lang="en-US" altLang="ko-KR" dirty="0"/>
              <a:t>019</a:t>
            </a:r>
            <a:r>
              <a:rPr kumimoji="1" lang="ko-KR" altLang="en-US" dirty="0"/>
              <a:t> 하반기 오전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번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41388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rrow: Right 2">
            <a:extLst>
              <a:ext uri="{FF2B5EF4-FFF2-40B4-BE49-F238E27FC236}">
                <a16:creationId xmlns:a16="http://schemas.microsoft.com/office/drawing/2014/main" id="{6FC3AEFE-1C37-1EFD-3916-7D9BD8616FD2}"/>
              </a:ext>
            </a:extLst>
          </p:cNvPr>
          <p:cNvSpPr/>
          <p:nvPr/>
        </p:nvSpPr>
        <p:spPr>
          <a:xfrm>
            <a:off x="8435496" y="1828104"/>
            <a:ext cx="1097948" cy="92908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0" name="모서리가 둥근 직사각형 13">
            <a:extLst>
              <a:ext uri="{FF2B5EF4-FFF2-40B4-BE49-F238E27FC236}">
                <a16:creationId xmlns:a16="http://schemas.microsoft.com/office/drawing/2014/main" id="{0606A9D8-94E3-2D54-806C-1A49C9BD5E88}"/>
              </a:ext>
            </a:extLst>
          </p:cNvPr>
          <p:cNvSpPr/>
          <p:nvPr/>
        </p:nvSpPr>
        <p:spPr>
          <a:xfrm>
            <a:off x="601648" y="1472887"/>
            <a:ext cx="7974889" cy="8041589"/>
          </a:xfrm>
          <a:prstGeom prst="roundRect">
            <a:avLst>
              <a:gd name="adj" fmla="val 6265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사각형: 둥근 모서리 2">
            <a:extLst>
              <a:ext uri="{FF2B5EF4-FFF2-40B4-BE49-F238E27FC236}">
                <a16:creationId xmlns:a16="http://schemas.microsoft.com/office/drawing/2014/main" id="{BEE67647-DF32-8337-16EA-1672596A9652}"/>
              </a:ext>
            </a:extLst>
          </p:cNvPr>
          <p:cNvSpPr/>
          <p:nvPr/>
        </p:nvSpPr>
        <p:spPr>
          <a:xfrm>
            <a:off x="855887" y="2031241"/>
            <a:ext cx="7401590" cy="485512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8" name="모서리가 둥근 직사각형 13">
            <a:extLst>
              <a:ext uri="{FF2B5EF4-FFF2-40B4-BE49-F238E27FC236}">
                <a16:creationId xmlns:a16="http://schemas.microsoft.com/office/drawing/2014/main" id="{4DF3ED16-3540-629F-F722-7040472576F9}"/>
              </a:ext>
            </a:extLst>
          </p:cNvPr>
          <p:cNvSpPr/>
          <p:nvPr/>
        </p:nvSpPr>
        <p:spPr>
          <a:xfrm>
            <a:off x="9711464" y="1472887"/>
            <a:ext cx="7670690" cy="8041588"/>
          </a:xfrm>
          <a:prstGeom prst="roundRect">
            <a:avLst>
              <a:gd name="adj" fmla="val 6265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ㅏ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Google Shape;990;p26">
            <a:extLst>
              <a:ext uri="{FF2B5EF4-FFF2-40B4-BE49-F238E27FC236}">
                <a16:creationId xmlns:a16="http://schemas.microsoft.com/office/drawing/2014/main" id="{EEAB3804-2DF1-4CC0-D677-6CB12AD53701}"/>
              </a:ext>
            </a:extLst>
          </p:cNvPr>
          <p:cNvSpPr/>
          <p:nvPr/>
        </p:nvSpPr>
        <p:spPr>
          <a:xfrm>
            <a:off x="9829315" y="2254671"/>
            <a:ext cx="7474604" cy="686948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ts val="1300"/>
            </a:pPr>
            <a:endParaRPr lang="en-US" altLang="ko-KR" sz="2100" b="1" dirty="0">
              <a:latin typeface="나눔바른고딕" panose="020B0600000101010101" charset="-127"/>
              <a:ea typeface="나눔바른고딕" panose="020B0600000101010101" charset="-127"/>
              <a:cs typeface="Malgun Gothic"/>
              <a:sym typeface="Malgun Gothic"/>
            </a:endParaRPr>
          </a:p>
        </p:txBody>
      </p: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15350FF0-8A70-0E5C-2E9B-24BBF48ADEE7}"/>
              </a:ext>
            </a:extLst>
          </p:cNvPr>
          <p:cNvGrpSpPr/>
          <p:nvPr/>
        </p:nvGrpSpPr>
        <p:grpSpPr>
          <a:xfrm flipV="1">
            <a:off x="601648" y="1251118"/>
            <a:ext cx="16780505" cy="45719"/>
            <a:chOff x="1801033" y="5437195"/>
            <a:chExt cx="4209524" cy="42685"/>
          </a:xfrm>
        </p:grpSpPr>
        <p:pic>
          <p:nvPicPr>
            <p:cNvPr id="7" name="Object 12">
              <a:extLst>
                <a:ext uri="{FF2B5EF4-FFF2-40B4-BE49-F238E27FC236}">
                  <a16:creationId xmlns:a16="http://schemas.microsoft.com/office/drawing/2014/main" id="{2B089BC8-1BE7-D601-ECA6-DB6A2C40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grpSp>
        <p:nvGrpSpPr>
          <p:cNvPr id="9" name="그룹 1001">
            <a:extLst>
              <a:ext uri="{FF2B5EF4-FFF2-40B4-BE49-F238E27FC236}">
                <a16:creationId xmlns:a16="http://schemas.microsoft.com/office/drawing/2014/main" id="{4DE51414-E9B3-006B-A390-D3A2F75A5FBC}"/>
              </a:ext>
            </a:extLst>
          </p:cNvPr>
          <p:cNvGrpSpPr/>
          <p:nvPr/>
        </p:nvGrpSpPr>
        <p:grpSpPr>
          <a:xfrm>
            <a:off x="672143" y="9559649"/>
            <a:ext cx="17022837" cy="45719"/>
            <a:chOff x="1005164" y="9011819"/>
            <a:chExt cx="16275387" cy="13769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15444D98-4FAE-00CA-69B2-9761AE65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F87FD1BD-B8EE-AFF7-4E1E-7333BE1F26B6}"/>
              </a:ext>
            </a:extLst>
          </p:cNvPr>
          <p:cNvSpPr txBox="1"/>
          <p:nvPr/>
        </p:nvSpPr>
        <p:spPr>
          <a:xfrm>
            <a:off x="10678422" y="5168593"/>
            <a:ext cx="2296336" cy="6314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1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제출시기별 문제 세분화</a:t>
            </a:r>
            <a:endParaRPr lang="en-US" altLang="ko-KR" sz="2801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C4358812-0A32-FD4C-9ACD-7C46DB2AC134}"/>
              </a:ext>
            </a:extLst>
          </p:cNvPr>
          <p:cNvSpPr txBox="1"/>
          <p:nvPr/>
        </p:nvSpPr>
        <p:spPr>
          <a:xfrm>
            <a:off x="14325686" y="5168594"/>
            <a:ext cx="2296336" cy="63147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1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난이도별 문제 제공</a:t>
            </a:r>
            <a:endParaRPr lang="en-US" altLang="ko-KR" sz="2801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E5F2501-20C8-1D3E-C14E-60CED6288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006" y="2989969"/>
            <a:ext cx="2165169" cy="21651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DC38EE3-6A15-A743-AFB9-2F1E3CC98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25" y="2955135"/>
            <a:ext cx="2191497" cy="2191497"/>
          </a:xfrm>
          <a:prstGeom prst="rect">
            <a:avLst/>
          </a:prstGeom>
        </p:spPr>
      </p:pic>
      <p:sp>
        <p:nvSpPr>
          <p:cNvPr id="19" name="십자형 18">
            <a:extLst>
              <a:ext uri="{FF2B5EF4-FFF2-40B4-BE49-F238E27FC236}">
                <a16:creationId xmlns:a16="http://schemas.microsoft.com/office/drawing/2014/main" id="{82EB35BE-542A-48DA-D76E-2E546F99AD0B}"/>
              </a:ext>
            </a:extLst>
          </p:cNvPr>
          <p:cNvSpPr/>
          <p:nvPr/>
        </p:nvSpPr>
        <p:spPr>
          <a:xfrm>
            <a:off x="13322494" y="4243234"/>
            <a:ext cx="609600" cy="609600"/>
          </a:xfrm>
          <a:prstGeom prst="plus">
            <a:avLst>
              <a:gd name="adj" fmla="val 36719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B273167-67E4-5D14-996A-55FB6AAD79E5}"/>
              </a:ext>
            </a:extLst>
          </p:cNvPr>
          <p:cNvSpPr/>
          <p:nvPr/>
        </p:nvSpPr>
        <p:spPr>
          <a:xfrm>
            <a:off x="9805697" y="1711092"/>
            <a:ext cx="7498222" cy="59007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프로젝트 목표</a:t>
            </a: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B873C568-6419-1E77-8E17-00FEE6DAB684}"/>
              </a:ext>
            </a:extLst>
          </p:cNvPr>
          <p:cNvSpPr txBox="1"/>
          <p:nvPr/>
        </p:nvSpPr>
        <p:spPr>
          <a:xfrm>
            <a:off x="601650" y="510969"/>
            <a:ext cx="9377968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S-Core Dream 5 Medium" pitchFamily="34" charset="0"/>
              </a:rPr>
              <a:t>프로젝트 목표</a:t>
            </a:r>
            <a:endParaRPr lang="en-US" altLang="ko-KR" sz="2800" b="1" kern="0" spc="-100" dirty="0">
              <a:solidFill>
                <a:srgbClr val="3C3C3C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S-Core Dream 5 Medium" pitchFamily="34" charset="0"/>
            </a:endParaRPr>
          </a:p>
        </p:txBody>
      </p:sp>
      <p:pic>
        <p:nvPicPr>
          <p:cNvPr id="26" name="Google Shape;797;p46">
            <a:extLst>
              <a:ext uri="{FF2B5EF4-FFF2-40B4-BE49-F238E27FC236}">
                <a16:creationId xmlns:a16="http://schemas.microsoft.com/office/drawing/2014/main" id="{F79E9808-2A9D-28F0-C522-5CC886E67F1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Object 8">
            <a:extLst>
              <a:ext uri="{FF2B5EF4-FFF2-40B4-BE49-F238E27FC236}">
                <a16:creationId xmlns:a16="http://schemas.microsoft.com/office/drawing/2014/main" id="{7116FFD0-A2AE-F8BE-5041-E40A9288C974}"/>
              </a:ext>
            </a:extLst>
          </p:cNvPr>
          <p:cNvSpPr txBox="1"/>
          <p:nvPr/>
        </p:nvSpPr>
        <p:spPr>
          <a:xfrm>
            <a:off x="16201035" y="859442"/>
            <a:ext cx="664600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  <a:cs typeface="S-Core Dream 4 Regular" pitchFamily="34" charset="0"/>
              </a:rPr>
              <a:t>04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2CEDE-D819-4381-FBC8-9AC5157FCA0B}"/>
              </a:ext>
            </a:extLst>
          </p:cNvPr>
          <p:cNvSpPr txBox="1"/>
          <p:nvPr/>
        </p:nvSpPr>
        <p:spPr>
          <a:xfrm>
            <a:off x="10206440" y="7405613"/>
            <a:ext cx="6849953" cy="1145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000" b="1" dirty="0">
                <a:solidFill>
                  <a:schemeClr val="tx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삼</a:t>
            </a:r>
            <a:r>
              <a:rPr lang="ko-KR" altLang="en-US" sz="3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성 공채 </a:t>
            </a:r>
            <a:r>
              <a:rPr lang="en-US" altLang="ko-KR" sz="3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SW</a:t>
            </a:r>
            <a:r>
              <a:rPr lang="ko-KR" altLang="en-US" sz="30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역량테스트 대비를 위한</a:t>
            </a:r>
            <a:endParaRPr lang="en-US" altLang="ko-KR" sz="3000" b="1" dirty="0">
              <a:solidFill>
                <a:schemeClr val="tx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000" b="1" dirty="0">
                <a:solidFill>
                  <a:schemeClr val="accent2">
                    <a:lumMod val="75000"/>
                  </a:schemeClr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기출 문제집 모음 웹 서비스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CED56C-B968-BABB-C88D-7F8E633CB23D}"/>
              </a:ext>
            </a:extLst>
          </p:cNvPr>
          <p:cNvSpPr/>
          <p:nvPr/>
        </p:nvSpPr>
        <p:spPr>
          <a:xfrm>
            <a:off x="838236" y="1713619"/>
            <a:ext cx="7452989" cy="59007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백준 삼성 기출 사례</a:t>
            </a:r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10941F93-25E4-D6A4-B4A2-0828C22BC186}"/>
              </a:ext>
            </a:extLst>
          </p:cNvPr>
          <p:cNvSpPr/>
          <p:nvPr/>
        </p:nvSpPr>
        <p:spPr>
          <a:xfrm>
            <a:off x="13175047" y="6477761"/>
            <a:ext cx="904494" cy="6096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A7D5A9-5BE6-64E3-F1FC-7366696FB0FC}"/>
              </a:ext>
            </a:extLst>
          </p:cNvPr>
          <p:cNvSpPr txBox="1"/>
          <p:nvPr/>
        </p:nvSpPr>
        <p:spPr>
          <a:xfrm>
            <a:off x="2446387" y="641322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나눔바른고딕" panose="020B0603020101020101"/>
              </a:rPr>
              <a:t>&lt;</a:t>
            </a:r>
            <a:r>
              <a:rPr lang="ko-KR" altLang="en-US" dirty="0">
                <a:ea typeface="나눔바른고딕" panose="020B0603020101020101"/>
              </a:rPr>
              <a:t>백준</a:t>
            </a:r>
            <a:r>
              <a:rPr lang="en-US" altLang="ko-KR" dirty="0">
                <a:ea typeface="나눔바른고딕" panose="020B0603020101020101"/>
              </a:rPr>
              <a:t>&gt;</a:t>
            </a:r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39" name="사각형: 둥근 모서리 2">
            <a:extLst>
              <a:ext uri="{FF2B5EF4-FFF2-40B4-BE49-F238E27FC236}">
                <a16:creationId xmlns:a16="http://schemas.microsoft.com/office/drawing/2014/main" id="{74A8DF7C-F60F-2F81-6659-4F7B7DED7410}"/>
              </a:ext>
            </a:extLst>
          </p:cNvPr>
          <p:cNvSpPr/>
          <p:nvPr/>
        </p:nvSpPr>
        <p:spPr>
          <a:xfrm>
            <a:off x="838236" y="7293233"/>
            <a:ext cx="7408268" cy="205952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B5D45-6327-DB38-88FF-36EDF5E0422F}"/>
              </a:ext>
            </a:extLst>
          </p:cNvPr>
          <p:cNvSpPr txBox="1"/>
          <p:nvPr/>
        </p:nvSpPr>
        <p:spPr>
          <a:xfrm>
            <a:off x="4767059" y="3883338"/>
            <a:ext cx="3523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2000" b="1" dirty="0">
                <a:ea typeface="나눔바른고딕" panose="020B0603020101020101"/>
              </a:rPr>
              <a:t>기출 된 시기에 대한 정보가 없음</a:t>
            </a:r>
            <a:endParaRPr lang="en-US" altLang="ko-KR" sz="2000" b="1" dirty="0">
              <a:ea typeface="나눔바른고딕" panose="020B0603020101020101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US" altLang="ko-KR" sz="2000" b="1" dirty="0">
              <a:ea typeface="나눔바른고딕" panose="020B0603020101020101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ko-KR" altLang="en-US" sz="2000" b="1" dirty="0">
                <a:ea typeface="나눔바른고딕" panose="020B0603020101020101"/>
              </a:rPr>
              <a:t>업데이트가 느려 가장 최근 문제를 볼 수 없음</a:t>
            </a:r>
            <a:endParaRPr lang="en-US" altLang="ko-KR" sz="2000" b="1" dirty="0">
              <a:ea typeface="나눔바른고딕" panose="020B0603020101020101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US" altLang="ko-KR" sz="2000" b="1" dirty="0">
              <a:ea typeface="나눔바른고딕" panose="020B0603020101020101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2FBEDDF-A91F-86A1-AF30-FC51FF4E0972}"/>
              </a:ext>
            </a:extLst>
          </p:cNvPr>
          <p:cNvSpPr/>
          <p:nvPr/>
        </p:nvSpPr>
        <p:spPr>
          <a:xfrm>
            <a:off x="788278" y="6972773"/>
            <a:ext cx="7502500" cy="59007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a typeface="나눔바른고딕" panose="020B0603020101020101"/>
              </a:rPr>
              <a:t>기대효과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32FB63-A318-B155-306E-91E2D97311F9}"/>
              </a:ext>
            </a:extLst>
          </p:cNvPr>
          <p:cNvSpPr txBox="1"/>
          <p:nvPr/>
        </p:nvSpPr>
        <p:spPr>
          <a:xfrm>
            <a:off x="1026923" y="7825288"/>
            <a:ext cx="7075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✔️ </a:t>
            </a:r>
            <a:r>
              <a:rPr lang="ko-KR" altLang="en-US" sz="2000" b="1" dirty="0" err="1">
                <a:ea typeface="나눔바른고딕" panose="020B0603020101020101"/>
              </a:rPr>
              <a:t>기출된</a:t>
            </a:r>
            <a:r>
              <a:rPr lang="ko-KR" altLang="en-US" sz="2000" b="1" dirty="0">
                <a:ea typeface="나눔바른고딕" panose="020B0603020101020101"/>
              </a:rPr>
              <a:t> 시기별</a:t>
            </a:r>
            <a:r>
              <a:rPr lang="en-US" altLang="ko-KR" sz="2000" b="1" dirty="0">
                <a:ea typeface="나눔바른고딕" panose="020B0603020101020101"/>
              </a:rPr>
              <a:t>,</a:t>
            </a:r>
            <a:r>
              <a:rPr lang="ko-KR" altLang="en-US" sz="2000" b="1" dirty="0">
                <a:ea typeface="나눔바른고딕" panose="020B0603020101020101"/>
              </a:rPr>
              <a:t> 난이도별 삼성 기출 문제 정리로 대비 하기 수월</a:t>
            </a:r>
            <a:endParaRPr lang="en-US" altLang="ko-KR" sz="2000" b="1" dirty="0">
              <a:ea typeface="나눔바른고딕" panose="020B0603020101020101"/>
            </a:endParaRPr>
          </a:p>
          <a:p>
            <a:pPr>
              <a:buClr>
                <a:srgbClr val="FF0000"/>
              </a:buClr>
            </a:pPr>
            <a:endParaRPr lang="en-US" altLang="ko-KR" sz="2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buClr>
                <a:srgbClr val="FF0000"/>
              </a:buClr>
            </a:pPr>
            <a:r>
              <a:rPr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✔️ </a:t>
            </a:r>
            <a:r>
              <a:rPr lang="ko-KR" altLang="en-US" sz="21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빠른 복기 문제 업데이트로 이후 공채 대비 가능</a:t>
            </a:r>
            <a:endParaRPr lang="en-US" altLang="ko-KR" sz="2100" b="1" dirty="0">
              <a:ea typeface="나눔바른고딕" panose="020B0603020101020101"/>
            </a:endParaRPr>
          </a:p>
        </p:txBody>
      </p:sp>
      <p:pic>
        <p:nvPicPr>
          <p:cNvPr id="18" name="그림 17" descr="테이블이(가) 표시된 사진&#10;&#10;자동 생성된 설명">
            <a:extLst>
              <a:ext uri="{FF2B5EF4-FFF2-40B4-BE49-F238E27FC236}">
                <a16:creationId xmlns:a16="http://schemas.microsoft.com/office/drawing/2014/main" id="{2A2C063A-5052-0190-3054-785541931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5" y="2904798"/>
            <a:ext cx="3882320" cy="33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flipV="1">
            <a:off x="601647" y="1251116"/>
            <a:ext cx="16780504" cy="45719"/>
            <a:chOff x="1801033" y="5437195"/>
            <a:chExt cx="4209524" cy="426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B73FEEFA-F3D3-A14F-84E3-6D8CA07D2DA8}"/>
              </a:ext>
            </a:extLst>
          </p:cNvPr>
          <p:cNvGrpSpPr/>
          <p:nvPr/>
        </p:nvGrpSpPr>
        <p:grpSpPr>
          <a:xfrm>
            <a:off x="672142" y="9559648"/>
            <a:ext cx="17022837" cy="45719"/>
            <a:chOff x="1005164" y="9011819"/>
            <a:chExt cx="16275387" cy="13769"/>
          </a:xfrm>
        </p:grpSpPr>
        <p:pic>
          <p:nvPicPr>
            <p:cNvPr id="53" name="Object 2">
              <a:extLst>
                <a:ext uri="{FF2B5EF4-FFF2-40B4-BE49-F238E27FC236}">
                  <a16:creationId xmlns:a16="http://schemas.microsoft.com/office/drawing/2014/main" id="{0ABB5E90-0A4C-A64A-98A3-C39E2F7EB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56" name="Object 7">
            <a:extLst>
              <a:ext uri="{FF2B5EF4-FFF2-40B4-BE49-F238E27FC236}">
                <a16:creationId xmlns:a16="http://schemas.microsoft.com/office/drawing/2014/main" id="{93EBB619-461F-944C-B61F-B40351C541E2}"/>
              </a:ext>
            </a:extLst>
          </p:cNvPr>
          <p:cNvSpPr txBox="1"/>
          <p:nvPr/>
        </p:nvSpPr>
        <p:spPr>
          <a:xfrm>
            <a:off x="601647" y="497753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Version History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BD2E6C7-A35E-3E4A-8BCD-D8BE33694178}"/>
              </a:ext>
            </a:extLst>
          </p:cNvPr>
          <p:cNvSpPr txBox="1"/>
          <p:nvPr/>
        </p:nvSpPr>
        <p:spPr>
          <a:xfrm>
            <a:off x="16201033" y="8594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0</a:t>
            </a:r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5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pic>
        <p:nvPicPr>
          <p:cNvPr id="92" name="Google Shape;797;p46">
            <a:extLst>
              <a:ext uri="{FF2B5EF4-FFF2-40B4-BE49-F238E27FC236}">
                <a16:creationId xmlns:a16="http://schemas.microsoft.com/office/drawing/2014/main" id="{6AAAED14-7522-2711-CD19-8E235FBB958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7760" t="36781" r="16944" b="29745"/>
          <a:stretch/>
        </p:blipFill>
        <p:spPr>
          <a:xfrm>
            <a:off x="16452754" y="9541370"/>
            <a:ext cx="1835246" cy="9408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id="{F3DA14E8-158B-FCF6-DC87-D6A92785C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929169"/>
              </p:ext>
            </p:extLst>
          </p:nvPr>
        </p:nvGraphicFramePr>
        <p:xfrm>
          <a:off x="2863806" y="1654900"/>
          <a:ext cx="12560388" cy="7175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4572">
                  <a:extLst>
                    <a:ext uri="{9D8B030D-6E8A-4147-A177-3AD203B41FA5}">
                      <a16:colId xmlns:a16="http://schemas.microsoft.com/office/drawing/2014/main" val="2444504616"/>
                    </a:ext>
                  </a:extLst>
                </a:gridCol>
                <a:gridCol w="954759">
                  <a:extLst>
                    <a:ext uri="{9D8B030D-6E8A-4147-A177-3AD203B41FA5}">
                      <a16:colId xmlns:a16="http://schemas.microsoft.com/office/drawing/2014/main" val="3448240215"/>
                    </a:ext>
                  </a:extLst>
                </a:gridCol>
                <a:gridCol w="7322201">
                  <a:extLst>
                    <a:ext uri="{9D8B030D-6E8A-4147-A177-3AD203B41FA5}">
                      <a16:colId xmlns:a16="http://schemas.microsoft.com/office/drawing/2014/main" val="816807560"/>
                    </a:ext>
                  </a:extLst>
                </a:gridCol>
                <a:gridCol w="873559">
                  <a:extLst>
                    <a:ext uri="{9D8B030D-6E8A-4147-A177-3AD203B41FA5}">
                      <a16:colId xmlns:a16="http://schemas.microsoft.com/office/drawing/2014/main" val="886609775"/>
                    </a:ext>
                  </a:extLst>
                </a:gridCol>
                <a:gridCol w="1070709">
                  <a:extLst>
                    <a:ext uri="{9D8B030D-6E8A-4147-A177-3AD203B41FA5}">
                      <a16:colId xmlns:a16="http://schemas.microsoft.com/office/drawing/2014/main" val="3560015482"/>
                    </a:ext>
                  </a:extLst>
                </a:gridCol>
                <a:gridCol w="864588">
                  <a:extLst>
                    <a:ext uri="{9D8B030D-6E8A-4147-A177-3AD203B41FA5}">
                      <a16:colId xmlns:a16="http://schemas.microsoft.com/office/drawing/2014/main" val="1353820588"/>
                    </a:ext>
                  </a:extLst>
                </a:gridCol>
              </a:tblGrid>
              <a:tr h="39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Date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Version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Page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총 </a:t>
                      </a:r>
                      <a:r>
                        <a:rPr lang="en-US" altLang="ko-KR" sz="1400"/>
                        <a:t>page</a:t>
                      </a:r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03421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2022.06.12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0.1.1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/>
                        <a:t> main page </a:t>
                      </a:r>
                      <a:r>
                        <a:rPr lang="ko-KR" altLang="en-US" sz="1200"/>
                        <a:t>사진 채택 및 작성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박병현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65157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2022.06.12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0.1.2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네비게이션바 상세 메뉴 설정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박병현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9681821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0.1.3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Footer </a:t>
                      </a:r>
                      <a:r>
                        <a:rPr lang="ko-KR" altLang="en-US" sz="1200" dirty="0"/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박병현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4076354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0.1.4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메인페이지 </a:t>
                      </a:r>
                      <a:r>
                        <a:rPr lang="en-US" altLang="ko-KR" sz="1200"/>
                        <a:t>＂</a:t>
                      </a:r>
                      <a:r>
                        <a:rPr lang="ko-KR" altLang="en-US" sz="1200"/>
                        <a:t>전체문제</a:t>
                      </a:r>
                      <a:r>
                        <a:rPr lang="en-US" altLang="ko-KR" sz="1200"/>
                        <a:t>”,</a:t>
                      </a:r>
                      <a:r>
                        <a:rPr lang="ko-KR" altLang="en-US" sz="1200"/>
                        <a:t> </a:t>
                      </a:r>
                      <a:r>
                        <a:rPr lang="en-US" altLang="ko-KR" sz="1200"/>
                        <a:t>“</a:t>
                      </a:r>
                      <a:r>
                        <a:rPr lang="ko-KR" altLang="en-US" sz="1200"/>
                        <a:t>채점현황</a:t>
                      </a:r>
                      <a:r>
                        <a:rPr lang="en-US" altLang="ko-KR" sz="1200"/>
                        <a:t>”,”</a:t>
                      </a:r>
                      <a:r>
                        <a:rPr lang="ko-KR" altLang="en-US" sz="1200"/>
                        <a:t>문제순위</a:t>
                      </a:r>
                      <a:r>
                        <a:rPr lang="en-US" altLang="ko-KR" sz="1200"/>
                        <a:t>” </a:t>
                      </a:r>
                      <a:r>
                        <a:rPr lang="ko-KR" altLang="en-US" sz="1200"/>
                        <a:t>테이블 작성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300517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0.2.1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메인 페이지 </a:t>
                      </a:r>
                      <a:r>
                        <a:rPr lang="en-US" altLang="ko-KR" sz="1200"/>
                        <a:t>CSS </a:t>
                      </a:r>
                      <a:r>
                        <a:rPr lang="ko-KR" altLang="en-US" sz="1200"/>
                        <a:t>적용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060674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0.2.2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문제 난이도 분류 </a:t>
                      </a:r>
                      <a:r>
                        <a:rPr lang="en-US" altLang="ko-KR" sz="1200"/>
                        <a:t>(Hard, Normal, Easy)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020717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최근 추가된 문제 추가 </a:t>
                      </a:r>
                      <a:r>
                        <a:rPr lang="en-US" altLang="ko-KR" sz="1200"/>
                        <a:t>(2022</a:t>
                      </a:r>
                      <a:r>
                        <a:rPr lang="ko-KR" altLang="en-US" sz="1200"/>
                        <a:t>년도 상반기 오전</a:t>
                      </a:r>
                      <a:r>
                        <a:rPr lang="en-US" altLang="ko-KR" sz="1200"/>
                        <a:t>1,2</a:t>
                      </a:r>
                      <a:r>
                        <a:rPr lang="ko-KR" altLang="en-US" sz="1200"/>
                        <a:t> 오후 </a:t>
                      </a:r>
                      <a:r>
                        <a:rPr lang="en-US" altLang="ko-KR" sz="1200"/>
                        <a:t>1,2</a:t>
                      </a:r>
                      <a:r>
                        <a:rPr lang="ko-KR" altLang="en-US" sz="1200"/>
                        <a:t>번 문제 추가</a:t>
                      </a:r>
                      <a:r>
                        <a:rPr lang="en-US" altLang="ko-KR" sz="120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413566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각 </a:t>
                      </a:r>
                      <a:r>
                        <a:rPr lang="ko-KR" altLang="en-US" sz="1200" dirty="0" err="1"/>
                        <a:t>문제별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CSS </a:t>
                      </a:r>
                      <a:r>
                        <a:rPr lang="ko-KR" altLang="en-US" sz="1200" dirty="0"/>
                        <a:t>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455664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/>
                        <a:t>질문하기 탭 구성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420125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2022.06.13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맑은 고딕" panose="020B0503020000020004" pitchFamily="34" charset="-127"/>
                          <a:cs typeface="+mn-cs"/>
                        </a:rPr>
                        <a:t>0.2.6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문제 질문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오타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오역 테이블 작성 </a:t>
                      </a:r>
                      <a:r>
                        <a:rPr lang="en-US" altLang="ko-KR" sz="1200" dirty="0"/>
                        <a:t>(Real Data + Fake Date)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5142939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719802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212027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328350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60228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704979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837762"/>
                  </a:ext>
                </a:extLst>
              </a:tr>
              <a:tr h="398628"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773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56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06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나눔바른고딕" panose="020B0603020101020101"/>
              </a:rPr>
              <a:t>Main Page</a:t>
            </a:r>
            <a:endParaRPr lang="ko-KR" altLang="en-US" sz="2400" b="1" dirty="0">
              <a:ea typeface="나눔바른고딕" panose="020B060302010102010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53AAAF-3D4B-3868-5A9C-1AC6B276E9F0}"/>
              </a:ext>
            </a:extLst>
          </p:cNvPr>
          <p:cNvSpPr/>
          <p:nvPr/>
        </p:nvSpPr>
        <p:spPr>
          <a:xfrm>
            <a:off x="3367495" y="6594507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 작성시 계획 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C75F9B3-2339-F9EF-0F6B-770F04A6DF17}"/>
              </a:ext>
            </a:extLst>
          </p:cNvPr>
          <p:cNvSpPr/>
          <p:nvPr/>
        </p:nvSpPr>
        <p:spPr>
          <a:xfrm>
            <a:off x="10386104" y="4661221"/>
            <a:ext cx="4365709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인스턴스 별 세부 비용 그래프 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A3712B-155B-7167-1832-48E6C5BB9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14" y="2463883"/>
            <a:ext cx="8077688" cy="40175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6CD494-4976-FB9A-AEF2-FD01743C1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24" y="2463883"/>
            <a:ext cx="7106943" cy="404379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097F96-CA67-EC5F-DF57-0A6144BC8D77}"/>
              </a:ext>
            </a:extLst>
          </p:cNvPr>
          <p:cNvSpPr/>
          <p:nvPr/>
        </p:nvSpPr>
        <p:spPr>
          <a:xfrm>
            <a:off x="12253588" y="6559885"/>
            <a:ext cx="3121999" cy="536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62000"/>
            </a:pP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 Main </a:t>
            </a:r>
            <a:r>
              <a:rPr lang="ko-KR" altLang="en-US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</a:t>
            </a:r>
            <a:r>
              <a:rPr lang="en-US" altLang="ko-KR" sz="21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4486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07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나눔바른고딕" panose="020B0603020101020101"/>
              </a:rPr>
              <a:t>Main Page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C8C1389-5B50-5763-67ED-D5A089202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53" y="2332882"/>
            <a:ext cx="13649493" cy="65506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F00C4B5-E374-64CF-5CED-BA7946BE8AD8}"/>
              </a:ext>
            </a:extLst>
          </p:cNvPr>
          <p:cNvSpPr txBox="1"/>
          <p:nvPr/>
        </p:nvSpPr>
        <p:spPr>
          <a:xfrm>
            <a:off x="2505673" y="5072134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FF0000"/>
                </a:solidFill>
              </a:rPr>
              <a:t>마우스</a:t>
            </a:r>
            <a:r>
              <a:rPr kumimoji="1" lang="ko-KR" altLang="en-US" sz="1100" dirty="0">
                <a:solidFill>
                  <a:srgbClr val="FF0000"/>
                </a:solidFill>
              </a:rPr>
              <a:t> </a:t>
            </a:r>
            <a:r>
              <a:rPr kumimoji="1" lang="en-US" altLang="ko-KR" sz="1100" dirty="0">
                <a:solidFill>
                  <a:srgbClr val="FF0000"/>
                </a:solidFill>
              </a:rPr>
              <a:t>hover</a:t>
            </a:r>
            <a:r>
              <a:rPr kumimoji="1" lang="ko-KR" altLang="en-US" sz="1100" dirty="0">
                <a:solidFill>
                  <a:srgbClr val="FF0000"/>
                </a:solidFill>
              </a:rPr>
              <a:t>시 하위 목록 출력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81E20F-00D7-0303-19AD-B42D33391BE8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623937" y="4415431"/>
            <a:ext cx="772217" cy="65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4D9581-CBAC-9930-0BF9-4A1FCFA1B650}"/>
              </a:ext>
            </a:extLst>
          </p:cNvPr>
          <p:cNvSpPr txBox="1"/>
          <p:nvPr/>
        </p:nvSpPr>
        <p:spPr>
          <a:xfrm>
            <a:off x="6092935" y="3888103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err="1">
                <a:solidFill>
                  <a:srgbClr val="FF0000"/>
                </a:solidFill>
              </a:rPr>
              <a:t>Hard.html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047E04-4D6F-85E8-1791-BD3958D840FC}"/>
              </a:ext>
            </a:extLst>
          </p:cNvPr>
          <p:cNvSpPr txBox="1"/>
          <p:nvPr/>
        </p:nvSpPr>
        <p:spPr>
          <a:xfrm>
            <a:off x="6092934" y="4147150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N</a:t>
            </a:r>
            <a:r>
              <a:rPr kumimoji="1" lang="en-US" altLang="ko-KR" sz="1100">
                <a:solidFill>
                  <a:srgbClr val="FF0000"/>
                </a:solidFill>
              </a:rPr>
              <a:t>ormal</a:t>
            </a:r>
            <a:r>
              <a:rPr kumimoji="1" lang="en-US" altLang="ko-KR" sz="1100" dirty="0" err="1">
                <a:solidFill>
                  <a:srgbClr val="FF0000"/>
                </a:solidFill>
              </a:rPr>
              <a:t>.html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4DDE36-DC60-7B2A-E985-37C3E63CC38C}"/>
              </a:ext>
            </a:extLst>
          </p:cNvPr>
          <p:cNvSpPr txBox="1"/>
          <p:nvPr/>
        </p:nvSpPr>
        <p:spPr>
          <a:xfrm>
            <a:off x="6092934" y="4461644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err="1">
                <a:solidFill>
                  <a:srgbClr val="FF0000"/>
                </a:solidFill>
              </a:rPr>
              <a:t>Easy.html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BDB2AB-1E92-D847-7054-73BE9006D19C}"/>
              </a:ext>
            </a:extLst>
          </p:cNvPr>
          <p:cNvSpPr txBox="1"/>
          <p:nvPr/>
        </p:nvSpPr>
        <p:spPr>
          <a:xfrm>
            <a:off x="4629377" y="2398584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dirty="0">
                <a:solidFill>
                  <a:srgbClr val="FF0000"/>
                </a:solidFill>
              </a:rPr>
              <a:t>Click </a:t>
            </a:r>
            <a:r>
              <a:rPr kumimoji="1" lang="ko-KR" altLang="en-US" sz="1100" dirty="0">
                <a:solidFill>
                  <a:srgbClr val="FF0000"/>
                </a:solidFill>
              </a:rPr>
              <a:t>시 </a:t>
            </a:r>
            <a:r>
              <a:rPr kumimoji="1" lang="en-US" altLang="ko-Kore-KR" sz="1100" dirty="0">
                <a:solidFill>
                  <a:srgbClr val="FF0000"/>
                </a:solidFill>
              </a:rPr>
              <a:t>Main Page</a:t>
            </a:r>
            <a:r>
              <a:rPr kumimoji="1" lang="ko-Kore-KR" altLang="en-US" sz="1100" dirty="0">
                <a:solidFill>
                  <a:srgbClr val="FF0000"/>
                </a:solidFill>
              </a:rPr>
              <a:t>로</a:t>
            </a:r>
            <a:r>
              <a:rPr kumimoji="1" lang="ko-KR" altLang="en-US" sz="1100" dirty="0">
                <a:solidFill>
                  <a:srgbClr val="FF0000"/>
                </a:solidFill>
              </a:rPr>
              <a:t>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E24E299-E2EA-EA9D-77FB-BF8B1B96EA18}"/>
              </a:ext>
            </a:extLst>
          </p:cNvPr>
          <p:cNvCxnSpPr>
            <a:cxnSpLocks/>
          </p:cNvCxnSpPr>
          <p:nvPr/>
        </p:nvCxnSpPr>
        <p:spPr>
          <a:xfrm flipH="1">
            <a:off x="4490878" y="2660194"/>
            <a:ext cx="1256762" cy="306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828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08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나눔바른고딕" panose="020B0603020101020101"/>
              </a:rPr>
              <a:t>Main Page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DC5A77-E128-96A0-E561-205145DAD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18" y="2266311"/>
            <a:ext cx="13915552" cy="66929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761D37-82BD-F8BB-77DF-D664F200F90E}"/>
              </a:ext>
            </a:extLst>
          </p:cNvPr>
          <p:cNvSpPr txBox="1"/>
          <p:nvPr/>
        </p:nvSpPr>
        <p:spPr>
          <a:xfrm>
            <a:off x="4139024" y="4585251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FF0000"/>
                </a:solidFill>
              </a:rPr>
              <a:t>마우스</a:t>
            </a:r>
            <a:r>
              <a:rPr kumimoji="1" lang="ko-KR" altLang="en-US" sz="1100" dirty="0">
                <a:solidFill>
                  <a:srgbClr val="FF0000"/>
                </a:solidFill>
              </a:rPr>
              <a:t> </a:t>
            </a:r>
            <a:r>
              <a:rPr kumimoji="1" lang="en-US" altLang="ko-KR" sz="1100" dirty="0">
                <a:solidFill>
                  <a:srgbClr val="FF0000"/>
                </a:solidFill>
              </a:rPr>
              <a:t>hover</a:t>
            </a:r>
            <a:r>
              <a:rPr kumimoji="1" lang="ko-KR" altLang="en-US" sz="1100" dirty="0">
                <a:solidFill>
                  <a:srgbClr val="FF0000"/>
                </a:solidFill>
              </a:rPr>
              <a:t>시 하위 목록 출력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25AE36-011E-EC98-714B-73F595BCEB5F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257288" y="3928548"/>
            <a:ext cx="772217" cy="65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E9064F-0FC7-5F05-1487-FF6C88357AE2}"/>
              </a:ext>
            </a:extLst>
          </p:cNvPr>
          <p:cNvSpPr txBox="1"/>
          <p:nvPr/>
        </p:nvSpPr>
        <p:spPr>
          <a:xfrm>
            <a:off x="7523151" y="3928548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err="1">
                <a:solidFill>
                  <a:srgbClr val="FF0000"/>
                </a:solidFill>
              </a:rPr>
              <a:t>qna.html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0D80C3-BC3E-EE75-6AF4-A968753DD609}"/>
              </a:ext>
            </a:extLst>
          </p:cNvPr>
          <p:cNvSpPr txBox="1"/>
          <p:nvPr/>
        </p:nvSpPr>
        <p:spPr>
          <a:xfrm>
            <a:off x="7523151" y="4171143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 err="1">
                <a:solidFill>
                  <a:srgbClr val="FF0000"/>
                </a:solidFill>
              </a:rPr>
              <a:t>wrong.html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8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">
            <a:extLst>
              <a:ext uri="{FF2B5EF4-FFF2-40B4-BE49-F238E27FC236}">
                <a16:creationId xmlns:a16="http://schemas.microsoft.com/office/drawing/2014/main" id="{3E9A2A3E-7516-525B-335B-DAB0ABD87565}"/>
              </a:ext>
            </a:extLst>
          </p:cNvPr>
          <p:cNvSpPr/>
          <p:nvPr/>
        </p:nvSpPr>
        <p:spPr>
          <a:xfrm>
            <a:off x="872324" y="1708478"/>
            <a:ext cx="16442662" cy="7542384"/>
          </a:xfrm>
          <a:prstGeom prst="roundRect">
            <a:avLst>
              <a:gd name="adj" fmla="val 4235"/>
            </a:avLst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31" name="Google Shape;797;p46">
            <a:extLst>
              <a:ext uri="{FF2B5EF4-FFF2-40B4-BE49-F238E27FC236}">
                <a16:creationId xmlns:a16="http://schemas.microsoft.com/office/drawing/2014/main" id="{A4C2AB14-B895-E47C-20C5-2260EC8DADD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7760" t="36781" r="16944" b="29745"/>
          <a:stretch/>
        </p:blipFill>
        <p:spPr>
          <a:xfrm>
            <a:off x="16452754" y="9514476"/>
            <a:ext cx="1835246" cy="9408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1002">
            <a:extLst>
              <a:ext uri="{FF2B5EF4-FFF2-40B4-BE49-F238E27FC236}">
                <a16:creationId xmlns:a16="http://schemas.microsoft.com/office/drawing/2014/main" id="{A2ACD7A6-6660-9153-9B78-2609269B8A05}"/>
              </a:ext>
            </a:extLst>
          </p:cNvPr>
          <p:cNvGrpSpPr/>
          <p:nvPr/>
        </p:nvGrpSpPr>
        <p:grpSpPr>
          <a:xfrm flipV="1">
            <a:off x="762000" y="1403516"/>
            <a:ext cx="16780504" cy="45719"/>
            <a:chOff x="1801033" y="5437195"/>
            <a:chExt cx="4209524" cy="42685"/>
          </a:xfrm>
        </p:grpSpPr>
        <p:pic>
          <p:nvPicPr>
            <p:cNvPr id="6" name="Object 12">
              <a:extLst>
                <a:ext uri="{FF2B5EF4-FFF2-40B4-BE49-F238E27FC236}">
                  <a16:creationId xmlns:a16="http://schemas.microsoft.com/office/drawing/2014/main" id="{B273C0B4-2DA8-B41A-6198-A2377B13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1033" y="5437195"/>
              <a:ext cx="4209524" cy="42685"/>
            </a:xfrm>
            <a:prstGeom prst="rect">
              <a:avLst/>
            </a:prstGeom>
          </p:spPr>
        </p:pic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331D1612-383D-CCA6-BDDD-8685A4B432B5}"/>
              </a:ext>
            </a:extLst>
          </p:cNvPr>
          <p:cNvSpPr txBox="1"/>
          <p:nvPr/>
        </p:nvSpPr>
        <p:spPr>
          <a:xfrm>
            <a:off x="754047" y="663367"/>
            <a:ext cx="9377969" cy="4555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2800" b="1" kern="0" spc="-100" dirty="0">
                <a:solidFill>
                  <a:srgbClr val="3C3C3C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프로젝트 결과</a:t>
            </a:r>
            <a:endParaRPr lang="en-US" sz="28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35665831-3650-F861-3DE4-09EBC1AEF673}"/>
              </a:ext>
            </a:extLst>
          </p:cNvPr>
          <p:cNvGrpSpPr/>
          <p:nvPr/>
        </p:nvGrpSpPr>
        <p:grpSpPr>
          <a:xfrm>
            <a:off x="824542" y="9712048"/>
            <a:ext cx="17022837" cy="45719"/>
            <a:chOff x="1005164" y="9011819"/>
            <a:chExt cx="16275387" cy="1376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6B8D453-61F8-C256-E009-81ED47A24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D26DD96A-E972-380B-92FA-877DBFBCF82C}"/>
              </a:ext>
            </a:extLst>
          </p:cNvPr>
          <p:cNvSpPr txBox="1"/>
          <p:nvPr/>
        </p:nvSpPr>
        <p:spPr>
          <a:xfrm>
            <a:off x="16353433" y="1011841"/>
            <a:ext cx="664601" cy="568272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altLang="ko-KR" kern="0" spc="-100" dirty="0">
                <a:solidFill>
                  <a:srgbClr val="3C3C3C"/>
                </a:solidFill>
                <a:latin typeface="NanumSquare Bold" panose="020B0600000101010101" pitchFamily="50" charset="-127"/>
                <a:ea typeface="NanumSquare Bold" panose="020B0600000101010101" pitchFamily="50" charset="-127"/>
              </a:rPr>
              <a:t>09</a:t>
            </a:r>
            <a:endParaRPr lang="en-US" dirty="0">
              <a:latin typeface="NanumSquare Bold" panose="020B0600000101010101" pitchFamily="50" charset="-127"/>
              <a:ea typeface="NanumSquare Bold" panose="020B0600000101010101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669D39-A580-5093-E651-2BF87647B9EF}"/>
              </a:ext>
            </a:extLst>
          </p:cNvPr>
          <p:cNvSpPr/>
          <p:nvPr/>
        </p:nvSpPr>
        <p:spPr>
          <a:xfrm>
            <a:off x="872323" y="1510906"/>
            <a:ext cx="3266701" cy="69373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ea typeface="나눔바른고딕" panose="020B0603020101020101"/>
              </a:rPr>
              <a:t>Main Page</a:t>
            </a:r>
            <a:endParaRPr lang="ko-KR" altLang="en-US" sz="2400" b="1" dirty="0">
              <a:ea typeface="나눔바른고딕" panose="020B0603020101020101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F50FAAA-C307-DD17-011F-8988F43D7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8" y="2333005"/>
            <a:ext cx="13573353" cy="65714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9B3F15-D2EB-7D37-57A8-72EC69427432}"/>
              </a:ext>
            </a:extLst>
          </p:cNvPr>
          <p:cNvSpPr txBox="1"/>
          <p:nvPr/>
        </p:nvSpPr>
        <p:spPr>
          <a:xfrm>
            <a:off x="5369947" y="4561585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rgbClr val="FF0000"/>
                </a:solidFill>
              </a:rPr>
              <a:t>마우스</a:t>
            </a:r>
            <a:r>
              <a:rPr kumimoji="1" lang="ko-KR" altLang="en-US" sz="1100" dirty="0">
                <a:solidFill>
                  <a:srgbClr val="FF0000"/>
                </a:solidFill>
              </a:rPr>
              <a:t> </a:t>
            </a:r>
            <a:r>
              <a:rPr kumimoji="1" lang="en-US" altLang="ko-KR" sz="1100" dirty="0">
                <a:solidFill>
                  <a:srgbClr val="FF0000"/>
                </a:solidFill>
              </a:rPr>
              <a:t>hover</a:t>
            </a:r>
            <a:r>
              <a:rPr kumimoji="1" lang="ko-KR" altLang="en-US" sz="1100" dirty="0">
                <a:solidFill>
                  <a:srgbClr val="FF0000"/>
                </a:solidFill>
              </a:rPr>
              <a:t>시 하위 목록 출력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CA1C41-AD1B-2457-B639-0D574BB1480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6488211" y="3904882"/>
            <a:ext cx="772217" cy="656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14D830-C305-27DA-3463-85EA88B59E36}"/>
              </a:ext>
            </a:extLst>
          </p:cNvPr>
          <p:cNvSpPr txBox="1"/>
          <p:nvPr/>
        </p:nvSpPr>
        <p:spPr>
          <a:xfrm>
            <a:off x="9013752" y="2205737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2022-1-1.html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85F694-C963-DCBB-A96B-3F0200873A74}"/>
              </a:ext>
            </a:extLst>
          </p:cNvPr>
          <p:cNvSpPr txBox="1"/>
          <p:nvPr/>
        </p:nvSpPr>
        <p:spPr>
          <a:xfrm>
            <a:off x="9013752" y="2467347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2022-1-2.html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B02FD6-B9B4-19FF-B004-6DE0064FF2F6}"/>
              </a:ext>
            </a:extLst>
          </p:cNvPr>
          <p:cNvSpPr txBox="1"/>
          <p:nvPr/>
        </p:nvSpPr>
        <p:spPr>
          <a:xfrm>
            <a:off x="9013752" y="2725420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2022-2-1.html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2E0D2-EE39-BB83-FCED-E9A022A7CDA6}"/>
              </a:ext>
            </a:extLst>
          </p:cNvPr>
          <p:cNvSpPr txBox="1"/>
          <p:nvPr/>
        </p:nvSpPr>
        <p:spPr>
          <a:xfrm>
            <a:off x="9013752" y="2962602"/>
            <a:ext cx="2236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2022-2-2.html </a:t>
            </a:r>
            <a:r>
              <a:rPr kumimoji="1" lang="ko-KR" altLang="en-US" sz="1100" dirty="0">
                <a:solidFill>
                  <a:srgbClr val="FF0000"/>
                </a:solidFill>
              </a:rPr>
              <a:t>로 이동</a:t>
            </a:r>
            <a:endParaRPr kumimoji="1" lang="en-US" altLang="ko-Kore-KR" sz="11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82ABC63-8D88-47C5-5AE4-DB4D0976CCD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8695082" y="3093407"/>
            <a:ext cx="318670" cy="39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415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2721</TotalTime>
  <Words>564</Words>
  <Application>Microsoft Macintosh PowerPoint</Application>
  <PresentationFormat>사용자 지정</PresentationFormat>
  <Paragraphs>186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나눔바른고딕</vt:lpstr>
      <vt:lpstr>Bebas</vt:lpstr>
      <vt:lpstr>NanumSquare Bold</vt:lpstr>
      <vt:lpstr>NanumSquare ExtraBold</vt:lpstr>
      <vt:lpstr>S-Core Dream 4 Regular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임채균</dc:creator>
  <cp:lastModifiedBy>박 병현</cp:lastModifiedBy>
  <cp:revision>118</cp:revision>
  <dcterms:created xsi:type="dcterms:W3CDTF">2022-05-04T08:37:03Z</dcterms:created>
  <dcterms:modified xsi:type="dcterms:W3CDTF">2022-06-13T02:20:21Z</dcterms:modified>
</cp:coreProperties>
</file>